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343" r:id="rId2"/>
    <p:sldId id="707" r:id="rId3"/>
    <p:sldId id="708" r:id="rId4"/>
    <p:sldId id="480" r:id="rId5"/>
    <p:sldId id="481" r:id="rId6"/>
    <p:sldId id="482" r:id="rId7"/>
    <p:sldId id="676" r:id="rId8"/>
    <p:sldId id="677" r:id="rId9"/>
    <p:sldId id="679" r:id="rId10"/>
    <p:sldId id="681" r:id="rId11"/>
    <p:sldId id="682" r:id="rId12"/>
    <p:sldId id="683" r:id="rId13"/>
    <p:sldId id="684" r:id="rId14"/>
    <p:sldId id="685" r:id="rId15"/>
    <p:sldId id="686" r:id="rId16"/>
    <p:sldId id="687" r:id="rId17"/>
    <p:sldId id="688" r:id="rId18"/>
    <p:sldId id="689" r:id="rId19"/>
    <p:sldId id="690" r:id="rId20"/>
    <p:sldId id="691" r:id="rId21"/>
    <p:sldId id="692" r:id="rId22"/>
    <p:sldId id="693" r:id="rId23"/>
    <p:sldId id="694" r:id="rId24"/>
    <p:sldId id="695" r:id="rId25"/>
    <p:sldId id="696" r:id="rId26"/>
    <p:sldId id="699" r:id="rId27"/>
    <p:sldId id="700" r:id="rId28"/>
    <p:sldId id="701" r:id="rId29"/>
    <p:sldId id="702" r:id="rId30"/>
    <p:sldId id="703" r:id="rId31"/>
    <p:sldId id="704" r:id="rId32"/>
    <p:sldId id="705" r:id="rId33"/>
    <p:sldId id="706" r:id="rId34"/>
    <p:sldId id="69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FF0"/>
    <a:srgbClr val="EA4747"/>
    <a:srgbClr val="FF6600"/>
    <a:srgbClr val="FF33CC"/>
    <a:srgbClr val="00CCFF"/>
    <a:srgbClr val="FFFF00"/>
    <a:srgbClr val="00B0F0"/>
    <a:srgbClr val="009900"/>
    <a:srgbClr val="CC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7"/>
    <p:restoredTop sz="92888" autoAdjust="0"/>
  </p:normalViewPr>
  <p:slideViewPr>
    <p:cSldViewPr>
      <p:cViewPr>
        <p:scale>
          <a:sx n="77" d="100"/>
          <a:sy n="77" d="100"/>
        </p:scale>
        <p:origin x="952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2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6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7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4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7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9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0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png"/><Relationship Id="rId4" Type="http://schemas.openxmlformats.org/officeDocument/2006/relationships/image" Target="../media/image95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80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80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80.png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3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80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96.png"/><Relationship Id="rId10" Type="http://schemas.openxmlformats.org/officeDocument/2006/relationships/image" Target="../media/image48.png"/><Relationship Id="rId4" Type="http://schemas.openxmlformats.org/officeDocument/2006/relationships/image" Target="../media/image95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45.png"/><Relationship Id="rId7" Type="http://schemas.openxmlformats.org/officeDocument/2006/relationships/image" Target="../media/image9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png"/><Relationship Id="rId7" Type="http://schemas.openxmlformats.org/officeDocument/2006/relationships/image" Target="../media/image9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1143000" y="-327025"/>
            <a:ext cx="5181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CS4102 Algorithms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Subtitle 2"/>
          <p:cNvSpPr txBox="1">
            <a:spLocks/>
          </p:cNvSpPr>
          <p:nvPr/>
        </p:nvSpPr>
        <p:spPr>
          <a:xfrm>
            <a:off x="1512570" y="609600"/>
            <a:ext cx="3352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Fall 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 descr="http://ford.cs.virginia.edu/algo/images/4102.jpg">
            <a:extLst>
              <a:ext uri="{FF2B5EF4-FFF2-40B4-BE49-F238E27FC236}">
                <a16:creationId xmlns:a16="http://schemas.microsoft.com/office/drawing/2014/main" id="{2EAA68A6-2EB5-0949-B922-C296E0AD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4750" y="-336963"/>
            <a:ext cx="2469860" cy="269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ford.cs.virginia.edu/algo/images/hottcaricature2.jpg">
            <a:extLst>
              <a:ext uri="{FF2B5EF4-FFF2-40B4-BE49-F238E27FC236}">
                <a16:creationId xmlns:a16="http://schemas.microsoft.com/office/drawing/2014/main" id="{80F4E395-09CF-BC41-A492-35A1395BD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4724400"/>
            <a:ext cx="3205334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ford.cs.virginia.edu/algo/images/image.jpg">
            <a:extLst>
              <a:ext uri="{FF2B5EF4-FFF2-40B4-BE49-F238E27FC236}">
                <a16:creationId xmlns:a16="http://schemas.microsoft.com/office/drawing/2014/main" id="{2D268501-3192-1145-8E06-5722EF74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886" y="4523561"/>
            <a:ext cx="3282912" cy="245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ford.cs.virginia.edu/algo/images/pic.jpg">
            <a:extLst>
              <a:ext uri="{FF2B5EF4-FFF2-40B4-BE49-F238E27FC236}">
                <a16:creationId xmlns:a16="http://schemas.microsoft.com/office/drawing/2014/main" id="{A0CC2492-16E8-E14E-942B-BB2288A8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3394" y="-565102"/>
            <a:ext cx="2366581" cy="31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ford.cs.virginia.edu/algo/images/IMG_0057.jpg">
            <a:extLst>
              <a:ext uri="{FF2B5EF4-FFF2-40B4-BE49-F238E27FC236}">
                <a16:creationId xmlns:a16="http://schemas.microsoft.com/office/drawing/2014/main" id="{DEF85CED-792A-1B4A-BD63-7C11E110B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70" y="-71549"/>
            <a:ext cx="1712597" cy="22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ford.cs.virginia.edu/algo/images/Prof_Hott.jpg">
            <a:extLst>
              <a:ext uri="{FF2B5EF4-FFF2-40B4-BE49-F238E27FC236}">
                <a16:creationId xmlns:a16="http://schemas.microsoft.com/office/drawing/2014/main" id="{1553F245-A9A4-8D44-974B-65597CD78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328" y="4572000"/>
            <a:ext cx="4188314" cy="2355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ford.cs.virginia.edu/algo/images/Picture7.png">
            <a:extLst>
              <a:ext uri="{FF2B5EF4-FFF2-40B4-BE49-F238E27FC236}">
                <a16:creationId xmlns:a16="http://schemas.microsoft.com/office/drawing/2014/main" id="{DE267383-5C1B-5D4B-86E3-705264BA0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514" y="3486951"/>
            <a:ext cx="3048000" cy="8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ford.cs.virginia.edu/algo/images/ANIROBBIE.png">
            <a:extLst>
              <a:ext uri="{FF2B5EF4-FFF2-40B4-BE49-F238E27FC236}">
                <a16:creationId xmlns:a16="http://schemas.microsoft.com/office/drawing/2014/main" id="{FA48F92A-F0C8-4446-A920-B945EE86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6083" y="3318163"/>
            <a:ext cx="19050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ford.cs.virginia.edu/algo/images/caricature2.png">
            <a:extLst>
              <a:ext uri="{FF2B5EF4-FFF2-40B4-BE49-F238E27FC236}">
                <a16:creationId xmlns:a16="http://schemas.microsoft.com/office/drawing/2014/main" id="{8C80C434-0F0F-5644-B064-864B34B3E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40" y="1104348"/>
            <a:ext cx="3522133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ford.cs.virginia.edu/algo/images/creative.jpg">
            <a:extLst>
              <a:ext uri="{FF2B5EF4-FFF2-40B4-BE49-F238E27FC236}">
                <a16:creationId xmlns:a16="http://schemas.microsoft.com/office/drawing/2014/main" id="{342A80ED-0EFC-0748-8B29-D2AB5E133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279" y="1540565"/>
            <a:ext cx="2085307" cy="293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http://ford.cs.virginia.edu/algo/images/Char.png">
            <a:extLst>
              <a:ext uri="{FF2B5EF4-FFF2-40B4-BE49-F238E27FC236}">
                <a16:creationId xmlns:a16="http://schemas.microsoft.com/office/drawing/2014/main" id="{47A77C8F-544B-2B40-A60C-EB945885E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477" y="-99902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://ford.cs.virginia.edu/algo/images/hottCaricature.png">
            <a:extLst>
              <a:ext uri="{FF2B5EF4-FFF2-40B4-BE49-F238E27FC236}">
                <a16:creationId xmlns:a16="http://schemas.microsoft.com/office/drawing/2014/main" id="{7D862C75-FA14-5143-BE7B-A327D6DD5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18" y="2795355"/>
            <a:ext cx="2546718" cy="254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://ford.cs.virginia.edu/algo/images/profhott.jpg">
            <a:extLst>
              <a:ext uri="{FF2B5EF4-FFF2-40B4-BE49-F238E27FC236}">
                <a16:creationId xmlns:a16="http://schemas.microsoft.com/office/drawing/2014/main" id="{45026640-D0B7-1A40-9E61-AEDBD3ACA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" r="15374"/>
          <a:stretch/>
        </p:blipFill>
        <p:spPr bwMode="auto">
          <a:xfrm>
            <a:off x="2667030" y="2922066"/>
            <a:ext cx="2436140" cy="282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ford.cs.virginia.edu/algo/images/robbiehott.jpg">
            <a:extLst>
              <a:ext uri="{FF2B5EF4-FFF2-40B4-BE49-F238E27FC236}">
                <a16:creationId xmlns:a16="http://schemas.microsoft.com/office/drawing/2014/main" id="{393EBE1B-2531-0043-847E-2DAB0A7A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047" y="4887735"/>
            <a:ext cx="1640949" cy="232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ford.cs.virginia.edu/algo/images/art.png">
            <a:extLst>
              <a:ext uri="{FF2B5EF4-FFF2-40B4-BE49-F238E27FC236}">
                <a16:creationId xmlns:a16="http://schemas.microsoft.com/office/drawing/2014/main" id="{0F443AD9-F0DD-0742-891A-86CD7E7685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32"/>
          <a:stretch/>
        </p:blipFill>
        <p:spPr bwMode="auto">
          <a:xfrm>
            <a:off x="-107303" y="2116068"/>
            <a:ext cx="1933871" cy="13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101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Of all valid flows through the graph, find the one which maximizes: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𝑜𝑢𝑡𝑓𝑙𝑜𝑤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𝑖𝑛𝑓𝑙𝑜𝑤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3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doesn’t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cxnSp>
        <p:nvCxnSpPr>
          <p:cNvPr id="6" name="Straight Connector 5"/>
          <p:cNvCxnSpPr>
            <a:stCxn id="19" idx="2"/>
            <a:endCxn id="18" idx="7"/>
          </p:cNvCxnSpPr>
          <p:nvPr/>
        </p:nvCxnSpPr>
        <p:spPr>
          <a:xfrm flipH="1">
            <a:off x="3417943" y="2529747"/>
            <a:ext cx="2042565" cy="1296367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0" idx="2"/>
            <a:endCxn id="18" idx="5"/>
          </p:cNvCxnSpPr>
          <p:nvPr/>
        </p:nvCxnSpPr>
        <p:spPr>
          <a:xfrm flipH="1" flipV="1">
            <a:off x="3417942" y="4063060"/>
            <a:ext cx="2025632" cy="1324843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9" idx="6"/>
            <a:endCxn id="22" idx="1"/>
          </p:cNvCxnSpPr>
          <p:nvPr/>
        </p:nvCxnSpPr>
        <p:spPr>
          <a:xfrm>
            <a:off x="5804648" y="2529747"/>
            <a:ext cx="2322951" cy="125231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" idx="3"/>
            <a:endCxn id="20" idx="6"/>
          </p:cNvCxnSpPr>
          <p:nvPr/>
        </p:nvCxnSpPr>
        <p:spPr>
          <a:xfrm flipH="1">
            <a:off x="5787714" y="4019004"/>
            <a:ext cx="2339884" cy="1368899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81600" y="37338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30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54047" y="26972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cxnSp>
        <p:nvCxnSpPr>
          <p:cNvPr id="17" name="Straight Connector 16"/>
          <p:cNvCxnSpPr>
            <a:stCxn id="19" idx="4"/>
            <a:endCxn id="20" idx="0"/>
          </p:cNvCxnSpPr>
          <p:nvPr/>
        </p:nvCxnSpPr>
        <p:spPr>
          <a:xfrm flipH="1">
            <a:off x="5615645" y="2697292"/>
            <a:ext cx="16933" cy="252306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3124200" y="3777040"/>
                <a:ext cx="344140" cy="335092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777040"/>
                <a:ext cx="344140" cy="3350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5460507" y="2362200"/>
            <a:ext cx="344140" cy="335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443574" y="5220356"/>
            <a:ext cx="344140" cy="335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8077200" y="3732984"/>
                <a:ext cx="344140" cy="335092"/>
              </a:xfrm>
              <a:prstGeom prst="ellipse">
                <a:avLst/>
              </a:prstGeom>
              <a:solidFill>
                <a:srgbClr val="00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732984"/>
                <a:ext cx="344140" cy="3350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4063044" y="50185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86179" y="466233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4632" y="28028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29377" y="1522191"/>
            <a:ext cx="5351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Saturate Highest Capacity Path First</a:t>
            </a:r>
          </a:p>
        </p:txBody>
      </p:sp>
    </p:spTree>
    <p:extLst>
      <p:ext uri="{BB962C8B-B14F-4D97-AF65-F5344CB8AC3E}">
        <p14:creationId xmlns:p14="http://schemas.microsoft.com/office/powerpoint/2010/main" val="4124632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doesn’t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  <p:cxnSp>
        <p:nvCxnSpPr>
          <p:cNvPr id="6" name="Straight Connector 5"/>
          <p:cNvCxnSpPr>
            <a:stCxn id="19" idx="2"/>
            <a:endCxn id="18" idx="7"/>
          </p:cNvCxnSpPr>
          <p:nvPr/>
        </p:nvCxnSpPr>
        <p:spPr>
          <a:xfrm flipH="1">
            <a:off x="3417943" y="2529747"/>
            <a:ext cx="2042565" cy="1296367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0" idx="2"/>
            <a:endCxn id="18" idx="5"/>
          </p:cNvCxnSpPr>
          <p:nvPr/>
        </p:nvCxnSpPr>
        <p:spPr>
          <a:xfrm flipH="1" flipV="1">
            <a:off x="3417942" y="4063060"/>
            <a:ext cx="2025632" cy="1324843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9" idx="6"/>
            <a:endCxn id="22" idx="1"/>
          </p:cNvCxnSpPr>
          <p:nvPr/>
        </p:nvCxnSpPr>
        <p:spPr>
          <a:xfrm>
            <a:off x="5804648" y="2529747"/>
            <a:ext cx="2322951" cy="125231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" idx="3"/>
            <a:endCxn id="20" idx="6"/>
          </p:cNvCxnSpPr>
          <p:nvPr/>
        </p:nvCxnSpPr>
        <p:spPr>
          <a:xfrm flipH="1">
            <a:off x="5787714" y="4019004"/>
            <a:ext cx="2339884" cy="136889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76801" y="37338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20/</a:t>
            </a:r>
            <a:r>
              <a:rPr lang="en-US" dirty="0">
                <a:solidFill>
                  <a:srgbClr val="00B050"/>
                </a:solidFill>
              </a:rPr>
              <a:t>30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9907" y="261814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20/</a:t>
            </a:r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cxnSp>
        <p:nvCxnSpPr>
          <p:cNvPr id="17" name="Straight Connector 16"/>
          <p:cNvCxnSpPr>
            <a:stCxn id="19" idx="4"/>
            <a:endCxn id="20" idx="0"/>
          </p:cNvCxnSpPr>
          <p:nvPr/>
        </p:nvCxnSpPr>
        <p:spPr>
          <a:xfrm flipH="1">
            <a:off x="5615645" y="2697292"/>
            <a:ext cx="16933" cy="2523064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3124200" y="3777040"/>
                <a:ext cx="344140" cy="335092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777040"/>
                <a:ext cx="344140" cy="3350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5460507" y="2362200"/>
            <a:ext cx="344140" cy="335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443574" y="5220356"/>
            <a:ext cx="344140" cy="335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8077200" y="3732984"/>
                <a:ext cx="344140" cy="335092"/>
              </a:xfrm>
              <a:prstGeom prst="ellipse">
                <a:avLst/>
              </a:prstGeom>
              <a:solidFill>
                <a:srgbClr val="00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732984"/>
                <a:ext cx="344140" cy="3350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962400" y="472440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0/</a:t>
            </a:r>
            <a:r>
              <a:rPr lang="en-US" dirty="0">
                <a:solidFill>
                  <a:srgbClr val="00B050"/>
                </a:solidFill>
              </a:rPr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86180" y="466233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20/</a:t>
            </a:r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4632" y="2802807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0/</a:t>
            </a:r>
            <a:r>
              <a:rPr lang="en-US" dirty="0">
                <a:solidFill>
                  <a:srgbClr val="00B050"/>
                </a:solidFill>
              </a:rPr>
              <a:t>10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29377" y="1522191"/>
            <a:ext cx="5351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Saturate Highest Capacity Path First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55564" y="5839563"/>
                <a:ext cx="2993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Overall Flow: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=20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64" y="5839563"/>
                <a:ext cx="2993512" cy="461665"/>
              </a:xfrm>
              <a:prstGeom prst="rect">
                <a:avLst/>
              </a:prstGeom>
              <a:blipFill>
                <a:blip r:embed="rId4"/>
                <a:stretch>
                  <a:fillRect l="-295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494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doesn’t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/>
          <p:cNvCxnSpPr>
            <a:stCxn id="19" idx="2"/>
            <a:endCxn id="18" idx="7"/>
          </p:cNvCxnSpPr>
          <p:nvPr/>
        </p:nvCxnSpPr>
        <p:spPr>
          <a:xfrm flipH="1">
            <a:off x="3417943" y="2529747"/>
            <a:ext cx="2042565" cy="1296367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0" idx="2"/>
            <a:endCxn id="18" idx="5"/>
          </p:cNvCxnSpPr>
          <p:nvPr/>
        </p:nvCxnSpPr>
        <p:spPr>
          <a:xfrm flipH="1" flipV="1">
            <a:off x="3417942" y="4063060"/>
            <a:ext cx="2025632" cy="1324843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9" idx="6"/>
            <a:endCxn id="22" idx="1"/>
          </p:cNvCxnSpPr>
          <p:nvPr/>
        </p:nvCxnSpPr>
        <p:spPr>
          <a:xfrm>
            <a:off x="5804648" y="2529747"/>
            <a:ext cx="2322951" cy="1252311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2" idx="3"/>
            <a:endCxn id="20" idx="6"/>
          </p:cNvCxnSpPr>
          <p:nvPr/>
        </p:nvCxnSpPr>
        <p:spPr>
          <a:xfrm flipH="1">
            <a:off x="5787714" y="4019004"/>
            <a:ext cx="2339884" cy="1368899"/>
          </a:xfrm>
          <a:prstGeom prst="line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76801" y="37338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10/</a:t>
            </a:r>
            <a:r>
              <a:rPr lang="en-US" dirty="0">
                <a:solidFill>
                  <a:srgbClr val="00B050"/>
                </a:solidFill>
              </a:rPr>
              <a:t>30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49907" y="2618141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20/</a:t>
            </a:r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cxnSp>
        <p:nvCxnSpPr>
          <p:cNvPr id="17" name="Straight Connector 16"/>
          <p:cNvCxnSpPr>
            <a:stCxn id="19" idx="4"/>
            <a:endCxn id="20" idx="0"/>
          </p:cNvCxnSpPr>
          <p:nvPr/>
        </p:nvCxnSpPr>
        <p:spPr>
          <a:xfrm flipH="1">
            <a:off x="5615645" y="2697292"/>
            <a:ext cx="16933" cy="2523064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/>
              <p:cNvSpPr/>
              <p:nvPr/>
            </p:nvSpPr>
            <p:spPr>
              <a:xfrm>
                <a:off x="3124200" y="3777040"/>
                <a:ext cx="344140" cy="335092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Oval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3777040"/>
                <a:ext cx="344140" cy="33509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5460507" y="2362200"/>
            <a:ext cx="344140" cy="335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443574" y="5220356"/>
            <a:ext cx="344140" cy="3350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/>
              <p:cNvSpPr/>
              <p:nvPr/>
            </p:nvSpPr>
            <p:spPr>
              <a:xfrm>
                <a:off x="8077200" y="3732984"/>
                <a:ext cx="344140" cy="335092"/>
              </a:xfrm>
              <a:prstGeom prst="ellipse">
                <a:avLst/>
              </a:prstGeom>
              <a:solidFill>
                <a:srgbClr val="00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Oval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732984"/>
                <a:ext cx="344140" cy="33509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962401" y="47244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10/</a:t>
            </a:r>
            <a:r>
              <a:rPr lang="en-US" dirty="0">
                <a:solidFill>
                  <a:srgbClr val="00B050"/>
                </a:solidFill>
              </a:rPr>
              <a:t>10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86180" y="466233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20/</a:t>
            </a:r>
            <a:r>
              <a:rPr lang="en-US" dirty="0">
                <a:solidFill>
                  <a:srgbClr val="00B050"/>
                </a:solidFill>
              </a:rPr>
              <a:t>20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4633" y="2802807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10/</a:t>
            </a:r>
            <a:r>
              <a:rPr lang="en-US" dirty="0">
                <a:solidFill>
                  <a:srgbClr val="00B050"/>
                </a:solidFill>
              </a:rPr>
              <a:t>10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29377" y="1522191"/>
            <a:ext cx="2377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Better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55564" y="5839563"/>
                <a:ext cx="29935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Overall Flow: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400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30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564" y="5839563"/>
                <a:ext cx="2993512" cy="461665"/>
              </a:xfrm>
              <a:prstGeom prst="rect">
                <a:avLst/>
              </a:prstGeom>
              <a:blipFill>
                <a:blip r:embed="rId4"/>
                <a:stretch>
                  <a:fillRect l="-295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6126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15240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152400"/>
                <a:ext cx="8229600" cy="1143000"/>
              </a:xfrm>
              <a:blipFill>
                <a:blip r:embed="rId2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066802"/>
                <a:ext cx="8229600" cy="289559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Keep track of net available flow along each edge</a:t>
                </a:r>
              </a:p>
              <a:p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Forward edges</a:t>
                </a:r>
                <a:r>
                  <a:rPr lang="en-US" dirty="0"/>
                  <a:t>”: weight is equal to available flow along that edge in the flow graph </a:t>
                </a:r>
                <a:endParaRPr lang="en-US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𝑒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“</a:t>
                </a:r>
                <a:r>
                  <a:rPr lang="en-US" dirty="0">
                    <a:solidFill>
                      <a:srgbClr val="FF33CC"/>
                    </a:solidFill>
                  </a:rPr>
                  <a:t>Back edges</a:t>
                </a:r>
                <a:r>
                  <a:rPr lang="en-US" dirty="0"/>
                  <a:t>”: weight is equal to flow along that edge in the flow graph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𝑒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066802"/>
                <a:ext cx="8229600" cy="2895599"/>
              </a:xfrm>
              <a:blipFill>
                <a:blip r:embed="rId3"/>
                <a:stretch>
                  <a:fillRect l="-1389" t="-4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637776" y="4343400"/>
            <a:ext cx="4441565" cy="2296262"/>
            <a:chOff x="990600" y="3017500"/>
            <a:chExt cx="4785705" cy="2474180"/>
          </a:xfrm>
        </p:grpSpPr>
        <p:cxnSp>
          <p:nvCxnSpPr>
            <p:cNvPr id="22" name="Straight Connector 21"/>
            <p:cNvCxnSpPr>
              <a:stCxn id="35" idx="2"/>
              <a:endCxn id="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37" idx="2"/>
              <a:endCxn id="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36" idx="2"/>
              <a:endCxn id="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36" idx="7"/>
              <a:endCxn id="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36" idx="6"/>
              <a:endCxn id="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37" idx="5"/>
              <a:endCxn id="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8" idx="3"/>
              <a:endCxn id="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33" name="Straight Connector 32"/>
            <p:cNvCxnSpPr>
              <a:stCxn id="36" idx="0"/>
              <a:endCxn id="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Oval 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Oval 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Oval 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Oval 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0" name="Straight Connector 39"/>
            <p:cNvCxnSpPr>
              <a:stCxn id="39" idx="0"/>
              <a:endCxn id="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eform 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226436" y="4507469"/>
            <a:ext cx="4441565" cy="1979820"/>
            <a:chOff x="990600" y="3127076"/>
            <a:chExt cx="4785705" cy="2133217"/>
          </a:xfrm>
        </p:grpSpPr>
        <p:cxnSp>
          <p:nvCxnSpPr>
            <p:cNvPr id="51" name="Straight Connector 50"/>
            <p:cNvCxnSpPr>
              <a:stCxn id="64" idx="2"/>
              <a:endCxn id="63" idx="7"/>
            </p:cNvCxnSpPr>
            <p:nvPr/>
          </p:nvCxnSpPr>
          <p:spPr>
            <a:xfrm flipH="1">
              <a:off x="1284342" y="3317968"/>
              <a:ext cx="1344595" cy="455509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66" idx="2"/>
              <a:endCxn id="64" idx="6"/>
            </p:cNvCxnSpPr>
            <p:nvPr/>
          </p:nvCxnSpPr>
          <p:spPr>
            <a:xfrm flipH="1" flipV="1">
              <a:off x="2973077" y="3317968"/>
              <a:ext cx="1107387" cy="13772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5" idx="2"/>
              <a:endCxn id="63" idx="5"/>
            </p:cNvCxnSpPr>
            <p:nvPr/>
          </p:nvCxnSpPr>
          <p:spPr>
            <a:xfrm flipH="1" flipV="1">
              <a:off x="1284342" y="4010423"/>
              <a:ext cx="1172525" cy="1033918"/>
            </a:xfrm>
            <a:prstGeom prst="line">
              <a:avLst/>
            </a:prstGeom>
            <a:ln w="57150">
              <a:gradFill>
                <a:gsLst>
                  <a:gs pos="0">
                    <a:srgbClr val="FF6600"/>
                  </a:gs>
                  <a:gs pos="33000">
                    <a:srgbClr val="FF6600"/>
                  </a:gs>
                  <a:gs pos="100000">
                    <a:srgbClr val="EDBFF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5" idx="7"/>
              <a:endCxn id="66" idx="3"/>
            </p:cNvCxnSpPr>
            <p:nvPr/>
          </p:nvCxnSpPr>
          <p:spPr>
            <a:xfrm flipV="1">
              <a:off x="2750609" y="3574164"/>
              <a:ext cx="1380253" cy="1351704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5" idx="6"/>
              <a:endCxn id="68" idx="2"/>
            </p:cNvCxnSpPr>
            <p:nvPr/>
          </p:nvCxnSpPr>
          <p:spPr>
            <a:xfrm>
              <a:off x="2801007" y="5044341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6" idx="5"/>
              <a:endCxn id="67" idx="1"/>
            </p:cNvCxnSpPr>
            <p:nvPr/>
          </p:nvCxnSpPr>
          <p:spPr>
            <a:xfrm>
              <a:off x="4374206" y="3574164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7" idx="3"/>
              <a:endCxn id="68" idx="6"/>
            </p:cNvCxnSpPr>
            <p:nvPr/>
          </p:nvCxnSpPr>
          <p:spPr>
            <a:xfrm flipH="1">
              <a:off x="4474785" y="4306456"/>
              <a:ext cx="1007778" cy="786291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65" idx="0"/>
              <a:endCxn id="64" idx="4"/>
            </p:cNvCxnSpPr>
            <p:nvPr/>
          </p:nvCxnSpPr>
          <p:spPr>
            <a:xfrm flipV="1">
              <a:off x="2628937" y="3485514"/>
              <a:ext cx="172070" cy="1391281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Oval 62"/>
                <p:cNvSpPr/>
                <p:nvPr/>
              </p:nvSpPr>
              <p:spPr>
                <a:xfrm>
                  <a:off x="990600" y="3724404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Oval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4"/>
                  <a:ext cx="344140" cy="335092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Oval 63"/>
            <p:cNvSpPr/>
            <p:nvPr/>
          </p:nvSpPr>
          <p:spPr>
            <a:xfrm>
              <a:off x="2628937" y="3150422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456867" y="487679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4080464" y="328814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Oval 66"/>
                <p:cNvSpPr/>
                <p:nvPr/>
              </p:nvSpPr>
              <p:spPr>
                <a:xfrm>
                  <a:off x="5432165" y="4020438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7" name="Oval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38"/>
                  <a:ext cx="344140" cy="335092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130644" y="4925201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9" name="Straight Connector 68"/>
            <p:cNvCxnSpPr>
              <a:stCxn id="68" idx="0"/>
              <a:endCxn id="66" idx="4"/>
            </p:cNvCxnSpPr>
            <p:nvPr/>
          </p:nvCxnSpPr>
          <p:spPr>
            <a:xfrm flipH="1" flipV="1">
              <a:off x="4252533" y="3623236"/>
              <a:ext cx="50180" cy="1301965"/>
            </a:xfrm>
            <a:prstGeom prst="line">
              <a:avLst/>
            </a:prstGeom>
            <a:ln w="57150">
              <a:gradFill>
                <a:gsLst>
                  <a:gs pos="0">
                    <a:srgbClr val="EDBFF0"/>
                  </a:gs>
                  <a:gs pos="6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eform 69"/>
            <p:cNvSpPr/>
            <p:nvPr/>
          </p:nvSpPr>
          <p:spPr>
            <a:xfrm>
              <a:off x="4370266" y="3581397"/>
              <a:ext cx="201734" cy="1364775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33CC"/>
                  </a:gs>
                  <a:gs pos="6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1190445" y="4093958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6600"/>
                  </a:gs>
                  <a:gs pos="4000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77600" y="4030220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672079" y="337338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289892" y="483868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428143" y="460339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702402" y="427653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314983" y="312707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86498" y="409975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137577" y="420338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380531" y="406951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827829" y="451027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3048000" y="3897868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97868"/>
                <a:ext cx="1487202" cy="369332"/>
              </a:xfrm>
              <a:prstGeom prst="rect">
                <a:avLst/>
              </a:prstGeom>
              <a:blipFill>
                <a:blip r:embed="rId8"/>
                <a:stretch>
                  <a:fillRect l="-341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 79"/>
          <p:cNvSpPr/>
          <p:nvPr/>
        </p:nvSpPr>
        <p:spPr>
          <a:xfrm rot="7272219">
            <a:off x="6486943" y="428372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972163" y="42401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2" name="Freeform 81"/>
          <p:cNvSpPr/>
          <p:nvPr/>
        </p:nvSpPr>
        <p:spPr>
          <a:xfrm rot="8454450">
            <a:off x="8151343" y="4147100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8514180" y="4126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4" name="Freeform 83"/>
          <p:cNvSpPr/>
          <p:nvPr/>
        </p:nvSpPr>
        <p:spPr>
          <a:xfrm rot="9991492">
            <a:off x="9517905" y="461372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9965793" y="46248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6" name="Freeform 85"/>
          <p:cNvSpPr/>
          <p:nvPr/>
        </p:nvSpPr>
        <p:spPr>
          <a:xfrm rot="17279004">
            <a:off x="9506057" y="566139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0083034" y="58987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9" name="Freeform 88"/>
          <p:cNvSpPr/>
          <p:nvPr/>
        </p:nvSpPr>
        <p:spPr>
          <a:xfrm rot="19173573">
            <a:off x="7897991" y="600865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342350" y="6564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1" name="Freeform 90"/>
          <p:cNvSpPr/>
          <p:nvPr/>
        </p:nvSpPr>
        <p:spPr>
          <a:xfrm rot="5400000">
            <a:off x="7892389" y="490300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8211738" y="49994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7897951" y="3680936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7951" y="3680936"/>
                <a:ext cx="1941044" cy="395558"/>
              </a:xfrm>
              <a:prstGeom prst="rect">
                <a:avLst/>
              </a:prstGeom>
              <a:blipFill>
                <a:blip r:embed="rId9"/>
                <a:stretch>
                  <a:fillRect l="-2597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Freeform 93"/>
          <p:cNvSpPr/>
          <p:nvPr/>
        </p:nvSpPr>
        <p:spPr>
          <a:xfrm rot="4139862">
            <a:off x="7105544" y="515465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7307651" y="5197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94217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Freeform 91"/>
          <p:cNvSpPr/>
          <p:nvPr/>
        </p:nvSpPr>
        <p:spPr>
          <a:xfrm rot="7618014">
            <a:off x="6200219" y="4539869"/>
            <a:ext cx="1878599" cy="731530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Graphs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524000" y="1795954"/>
            <a:ext cx="4114800" cy="2480504"/>
            <a:chOff x="1600200" y="2362200"/>
            <a:chExt cx="5297140" cy="3193248"/>
          </a:xfrm>
        </p:grpSpPr>
        <p:cxnSp>
          <p:nvCxnSpPr>
            <p:cNvPr id="5" name="Straight Connector 4"/>
            <p:cNvCxnSpPr>
              <a:stCxn id="13" idx="2"/>
              <a:endCxn id="12" idx="7"/>
            </p:cNvCxnSpPr>
            <p:nvPr/>
          </p:nvCxnSpPr>
          <p:spPr>
            <a:xfrm flipH="1">
              <a:off x="1893942" y="2529746"/>
              <a:ext cx="2042565" cy="1296367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stCxn id="14" idx="2"/>
              <a:endCxn id="12" idx="5"/>
            </p:cNvCxnSpPr>
            <p:nvPr/>
          </p:nvCxnSpPr>
          <p:spPr>
            <a:xfrm flipH="1" flipV="1">
              <a:off x="1893942" y="4063059"/>
              <a:ext cx="2025632" cy="132484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3" idx="6"/>
              <a:endCxn id="15" idx="1"/>
            </p:cNvCxnSpPr>
            <p:nvPr/>
          </p:nvCxnSpPr>
          <p:spPr>
            <a:xfrm>
              <a:off x="4280647" y="2529746"/>
              <a:ext cx="2322951" cy="12523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5" idx="3"/>
              <a:endCxn id="14" idx="6"/>
            </p:cNvCxnSpPr>
            <p:nvPr/>
          </p:nvCxnSpPr>
          <p:spPr>
            <a:xfrm flipH="1">
              <a:off x="4263714" y="4019003"/>
              <a:ext cx="2339884" cy="136889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169723" y="3733800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20/</a:t>
              </a:r>
              <a:r>
                <a:rPr lang="en-US" dirty="0">
                  <a:solidFill>
                    <a:srgbClr val="00B050"/>
                  </a:solidFill>
                </a:rPr>
                <a:t>30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384961" y="2618141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20/</a:t>
              </a:r>
              <a:r>
                <a:rPr lang="en-US" dirty="0">
                  <a:solidFill>
                    <a:srgbClr val="00B050"/>
                  </a:solidFill>
                </a:rPr>
                <a:t>20</a:t>
              </a:r>
            </a:p>
          </p:txBody>
        </p:sp>
        <p:cxnSp>
          <p:nvCxnSpPr>
            <p:cNvPr id="11" name="Straight Connector 10"/>
            <p:cNvCxnSpPr>
              <a:stCxn id="13" idx="4"/>
              <a:endCxn id="14" idx="0"/>
            </p:cNvCxnSpPr>
            <p:nvPr/>
          </p:nvCxnSpPr>
          <p:spPr>
            <a:xfrm flipH="1">
              <a:off x="4091644" y="2697292"/>
              <a:ext cx="16933" cy="2523064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/>
                <p:cNvSpPr/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/>
            <p:cNvSpPr/>
            <p:nvPr/>
          </p:nvSpPr>
          <p:spPr>
            <a:xfrm>
              <a:off x="3936507" y="23622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919574" y="522035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/>
                <p:cNvSpPr/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 l="-20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/>
            <p:cNvSpPr txBox="1"/>
            <p:nvPr/>
          </p:nvSpPr>
          <p:spPr>
            <a:xfrm>
              <a:off x="2286866" y="4724400"/>
              <a:ext cx="805220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62179" y="4662338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20/</a:t>
              </a:r>
              <a:r>
                <a:rPr lang="en-US" dirty="0">
                  <a:solidFill>
                    <a:srgbClr val="00B050"/>
                  </a:solidFill>
                </a:rPr>
                <a:t>20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60632" y="2802807"/>
              <a:ext cx="805220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10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826515" y="1066800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Flow Graph</a:t>
            </a:r>
          </a:p>
        </p:txBody>
      </p:sp>
      <p:cxnSp>
        <p:nvCxnSpPr>
          <p:cNvPr id="22" name="Straight Connector 21"/>
          <p:cNvCxnSpPr>
            <a:stCxn id="30" idx="2"/>
            <a:endCxn id="29" idx="7"/>
          </p:cNvCxnSpPr>
          <p:nvPr/>
        </p:nvCxnSpPr>
        <p:spPr>
          <a:xfrm flipH="1">
            <a:off x="6400379" y="1688507"/>
            <a:ext cx="1586657" cy="100701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1" idx="2"/>
            <a:endCxn id="29" idx="5"/>
          </p:cNvCxnSpPr>
          <p:nvPr/>
        </p:nvCxnSpPr>
        <p:spPr>
          <a:xfrm flipH="1" flipV="1">
            <a:off x="6400378" y="2879579"/>
            <a:ext cx="1573504" cy="102913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30" idx="6"/>
            <a:endCxn id="32" idx="1"/>
          </p:cNvCxnSpPr>
          <p:nvPr/>
        </p:nvCxnSpPr>
        <p:spPr>
          <a:xfrm>
            <a:off x="8254362" y="1688507"/>
            <a:ext cx="1804460" cy="972791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2" idx="3"/>
          </p:cNvCxnSpPr>
          <p:nvPr/>
        </p:nvCxnSpPr>
        <p:spPr>
          <a:xfrm flipH="1">
            <a:off x="8241208" y="2845356"/>
            <a:ext cx="1817614" cy="1063356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30" idx="4"/>
            <a:endCxn id="31" idx="0"/>
          </p:cNvCxnSpPr>
          <p:nvPr/>
        </p:nvCxnSpPr>
        <p:spPr>
          <a:xfrm flipH="1">
            <a:off x="8107546" y="1818656"/>
            <a:ext cx="13153" cy="1959907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6172201" y="2657400"/>
                <a:ext cx="267327" cy="260298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1" y="2657400"/>
                <a:ext cx="267327" cy="26029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7987036" y="1558357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7973883" y="3778563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10019674" y="2623177"/>
                <a:ext cx="267327" cy="260298"/>
              </a:xfrm>
              <a:prstGeom prst="ellipse">
                <a:avLst/>
              </a:prstGeom>
              <a:solidFill>
                <a:srgbClr val="00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674" y="2623177"/>
                <a:ext cx="267327" cy="26029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7426947" y="1066800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Residual Graph</a:t>
            </a:r>
          </a:p>
        </p:txBody>
      </p:sp>
      <p:sp>
        <p:nvSpPr>
          <p:cNvPr id="38" name="Freeform 37"/>
          <p:cNvSpPr/>
          <p:nvPr/>
        </p:nvSpPr>
        <p:spPr>
          <a:xfrm rot="7272219">
            <a:off x="6283135" y="1698950"/>
            <a:ext cx="1713477" cy="912276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6305864" y="3011906"/>
            <a:ext cx="1690747" cy="1003811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 rot="18571059">
            <a:off x="8156477" y="3056603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 rot="11245529">
            <a:off x="8181153" y="1710272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 rot="14446090">
            <a:off x="7367595" y="2326940"/>
            <a:ext cx="1727772" cy="939425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1864623">
            <a:off x="6346238" y="3120565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17240">
            <a:off x="8288789" y="1939398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6200000">
            <a:off x="7466535" y="2614762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924800" y="282723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57938" y="19605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91600" y="31446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5400" y="19254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89964" y="32208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41884" y="15479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92630" y="1825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44886" y="35852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7297" y="34857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43504" y="272585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1496553" y="4377496"/>
            <a:ext cx="4114800" cy="2480504"/>
            <a:chOff x="1600200" y="2362200"/>
            <a:chExt cx="5297140" cy="3193248"/>
          </a:xfrm>
        </p:grpSpPr>
        <p:cxnSp>
          <p:nvCxnSpPr>
            <p:cNvPr id="52" name="Straight Connector 51"/>
            <p:cNvCxnSpPr>
              <a:stCxn id="60" idx="2"/>
              <a:endCxn id="59" idx="7"/>
            </p:cNvCxnSpPr>
            <p:nvPr/>
          </p:nvCxnSpPr>
          <p:spPr>
            <a:xfrm flipH="1">
              <a:off x="1893942" y="2529746"/>
              <a:ext cx="2042565" cy="1296367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stCxn id="61" idx="2"/>
              <a:endCxn id="59" idx="5"/>
            </p:cNvCxnSpPr>
            <p:nvPr/>
          </p:nvCxnSpPr>
          <p:spPr>
            <a:xfrm flipH="1" flipV="1">
              <a:off x="1893942" y="4063059"/>
              <a:ext cx="2025632" cy="132484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0" idx="6"/>
              <a:endCxn id="62" idx="1"/>
            </p:cNvCxnSpPr>
            <p:nvPr/>
          </p:nvCxnSpPr>
          <p:spPr>
            <a:xfrm>
              <a:off x="4280647" y="2529746"/>
              <a:ext cx="2322951" cy="12523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2" idx="3"/>
              <a:endCxn id="61" idx="6"/>
            </p:cNvCxnSpPr>
            <p:nvPr/>
          </p:nvCxnSpPr>
          <p:spPr>
            <a:xfrm flipH="1">
              <a:off x="4263714" y="4019003"/>
              <a:ext cx="2339884" cy="136889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169723" y="3733800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10/</a:t>
              </a:r>
              <a:r>
                <a:rPr lang="en-US" dirty="0">
                  <a:solidFill>
                    <a:srgbClr val="00B050"/>
                  </a:solidFill>
                </a:rPr>
                <a:t>30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84961" y="2618141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20/</a:t>
              </a:r>
              <a:r>
                <a:rPr lang="en-US" dirty="0">
                  <a:solidFill>
                    <a:srgbClr val="00B050"/>
                  </a:solidFill>
                </a:rPr>
                <a:t>20</a:t>
              </a:r>
            </a:p>
          </p:txBody>
        </p:sp>
        <p:cxnSp>
          <p:nvCxnSpPr>
            <p:cNvPr id="58" name="Straight Connector 57"/>
            <p:cNvCxnSpPr>
              <a:stCxn id="60" idx="4"/>
              <a:endCxn id="61" idx="0"/>
            </p:cNvCxnSpPr>
            <p:nvPr/>
          </p:nvCxnSpPr>
          <p:spPr>
            <a:xfrm flipH="1">
              <a:off x="4091644" y="2697292"/>
              <a:ext cx="16933" cy="2523064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Oval 58"/>
                <p:cNvSpPr/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Oval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Oval 59"/>
            <p:cNvSpPr/>
            <p:nvPr/>
          </p:nvSpPr>
          <p:spPr>
            <a:xfrm>
              <a:off x="3936507" y="23622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919574" y="522035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Oval 61"/>
                <p:cNvSpPr/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Oval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 l="-2128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3" name="TextBox 62"/>
            <p:cNvSpPr txBox="1"/>
            <p:nvPr/>
          </p:nvSpPr>
          <p:spPr>
            <a:xfrm>
              <a:off x="2286866" y="4724400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10/</a:t>
              </a:r>
              <a:r>
                <a:rPr lang="en-US" dirty="0">
                  <a:solidFill>
                    <a:srgbClr val="00B050"/>
                  </a:solidFill>
                </a:rPr>
                <a:t>10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362179" y="4662338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20/</a:t>
              </a:r>
              <a:r>
                <a:rPr lang="en-US" dirty="0">
                  <a:solidFill>
                    <a:srgbClr val="00B050"/>
                  </a:solidFill>
                </a:rPr>
                <a:t>20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60632" y="2802807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10/</a:t>
              </a:r>
              <a:r>
                <a:rPr lang="en-US" dirty="0">
                  <a:solidFill>
                    <a:srgbClr val="00B050"/>
                  </a:solidFill>
                </a:rPr>
                <a:t>10</a:t>
              </a:r>
            </a:p>
          </p:txBody>
        </p:sp>
      </p:grpSp>
      <p:cxnSp>
        <p:nvCxnSpPr>
          <p:cNvPr id="66" name="Straight Connector 65"/>
          <p:cNvCxnSpPr>
            <a:stCxn id="72" idx="2"/>
            <a:endCxn id="71" idx="7"/>
          </p:cNvCxnSpPr>
          <p:nvPr/>
        </p:nvCxnSpPr>
        <p:spPr>
          <a:xfrm flipH="1">
            <a:off x="6400379" y="4483940"/>
            <a:ext cx="1586657" cy="100701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73" idx="2"/>
            <a:endCxn id="71" idx="5"/>
          </p:cNvCxnSpPr>
          <p:nvPr/>
        </p:nvCxnSpPr>
        <p:spPr>
          <a:xfrm flipH="1" flipV="1">
            <a:off x="6400378" y="5675012"/>
            <a:ext cx="1573504" cy="102913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72" idx="6"/>
            <a:endCxn id="74" idx="1"/>
          </p:cNvCxnSpPr>
          <p:nvPr/>
        </p:nvCxnSpPr>
        <p:spPr>
          <a:xfrm>
            <a:off x="8254362" y="4483940"/>
            <a:ext cx="1804460" cy="972791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74" idx="3"/>
            <a:endCxn id="73" idx="6"/>
          </p:cNvCxnSpPr>
          <p:nvPr/>
        </p:nvCxnSpPr>
        <p:spPr>
          <a:xfrm flipH="1">
            <a:off x="8241208" y="5640789"/>
            <a:ext cx="1817614" cy="1063356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72" idx="4"/>
            <a:endCxn id="73" idx="0"/>
          </p:cNvCxnSpPr>
          <p:nvPr/>
        </p:nvCxnSpPr>
        <p:spPr>
          <a:xfrm flipH="1">
            <a:off x="8107546" y="4614089"/>
            <a:ext cx="13153" cy="1959907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Oval 70"/>
              <p:cNvSpPr/>
              <p:nvPr/>
            </p:nvSpPr>
            <p:spPr>
              <a:xfrm>
                <a:off x="6172201" y="5452833"/>
                <a:ext cx="267327" cy="260298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Oval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1" y="5452833"/>
                <a:ext cx="267327" cy="260298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7987036" y="4353790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7973883" y="6573996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Oval 73"/>
              <p:cNvSpPr/>
              <p:nvPr/>
            </p:nvSpPr>
            <p:spPr>
              <a:xfrm>
                <a:off x="10019674" y="5418610"/>
                <a:ext cx="267327" cy="260298"/>
              </a:xfrm>
              <a:prstGeom prst="ellipse">
                <a:avLst/>
              </a:prstGeom>
              <a:solidFill>
                <a:srgbClr val="00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Oval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674" y="5418610"/>
                <a:ext cx="267327" cy="260298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Freeform 74"/>
          <p:cNvSpPr/>
          <p:nvPr/>
        </p:nvSpPr>
        <p:spPr>
          <a:xfrm>
            <a:off x="6305864" y="5807339"/>
            <a:ext cx="1690747" cy="1003811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/>
          <p:cNvSpPr/>
          <p:nvPr/>
        </p:nvSpPr>
        <p:spPr>
          <a:xfrm rot="18571059">
            <a:off x="8156477" y="5872231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 rot="11245529">
            <a:off x="8181153" y="4505705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 rot="14446090">
            <a:off x="7367595" y="5122373"/>
            <a:ext cx="1727772" cy="939425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7057938" y="47560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991600" y="59400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915400" y="4720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989964" y="60162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941884" y="43434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392630" y="46213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044886" y="63806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577297" y="62812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343504" y="552128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857806" y="548578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757679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48" grpId="0" animBg="1"/>
      <p:bldP spid="49" grpId="0" animBg="1"/>
      <p:bldP spid="5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752601"/>
                <a:ext cx="8229600" cy="26669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Augmenting Path: a path of positive-weight edges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in the residual graph</a:t>
                </a:r>
              </a:p>
              <a:p>
                <a:endParaRPr lang="en-US" dirty="0"/>
              </a:p>
              <a:p>
                <a:r>
                  <a:rPr lang="en-US" dirty="0"/>
                  <a:t>Algorithm: Repeatedly add the flow of any augmenting path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752601"/>
                <a:ext cx="8229600" cy="2666999"/>
              </a:xfrm>
              <a:blipFill>
                <a:blip r:embed="rId2"/>
                <a:stretch>
                  <a:fillRect l="-1852" t="-4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62200" y="4619494"/>
                <a:ext cx="7010400" cy="175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	add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/>
                  <a:t> to the flow of each edge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4619494"/>
                <a:ext cx="7010400" cy="1751313"/>
              </a:xfrm>
              <a:prstGeom prst="rect">
                <a:avLst/>
              </a:prstGeom>
              <a:blipFill>
                <a:blip r:embed="rId3"/>
                <a:stretch>
                  <a:fillRect l="-1266" t="-2158" b="-6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7846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 Fulkerson: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1574230" y="2276920"/>
            <a:ext cx="4441565" cy="2296262"/>
            <a:chOff x="990600" y="3017500"/>
            <a:chExt cx="4785705" cy="2474180"/>
          </a:xfrm>
        </p:grpSpPr>
        <p:cxnSp>
          <p:nvCxnSpPr>
            <p:cNvPr id="122" name="Straight Connector 121"/>
            <p:cNvCxnSpPr>
              <a:stCxn id="135" idx="2"/>
              <a:endCxn id="1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37" idx="2"/>
              <a:endCxn id="1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2"/>
              <a:endCxn id="1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6" idx="7"/>
              <a:endCxn id="1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6" idx="6"/>
              <a:endCxn id="1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7" idx="5"/>
              <a:endCxn id="1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8" idx="3"/>
              <a:endCxn id="1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33" name="Straight Connector 132"/>
            <p:cNvCxnSpPr>
              <a:stCxn id="136" idx="0"/>
              <a:endCxn id="1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Oval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Oval 1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Oval 1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Oval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Oval 1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0" name="Straight Connector 139"/>
            <p:cNvCxnSpPr>
              <a:stCxn id="139" idx="0"/>
              <a:endCxn id="1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reeform 1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blipFill>
                <a:blip r:embed="rId4"/>
                <a:stretch>
                  <a:fillRect l="-339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blipFill>
                <a:blip r:embed="rId5"/>
                <a:stretch>
                  <a:fillRect l="-194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6121568" y="2701899"/>
            <a:ext cx="4441565" cy="1979821"/>
            <a:chOff x="990600" y="3127078"/>
            <a:chExt cx="4785705" cy="2133220"/>
          </a:xfrm>
        </p:grpSpPr>
        <p:cxnSp>
          <p:nvCxnSpPr>
            <p:cNvPr id="73" name="Straight Connector 72"/>
            <p:cNvCxnSpPr>
              <a:stCxn id="82" idx="2"/>
              <a:endCxn id="81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4" idx="2"/>
              <a:endCxn id="82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81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40000">
                    <a:srgbClr val="FF630C"/>
                  </a:gs>
                  <a:gs pos="100000">
                    <a:srgbClr val="EDBFF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7"/>
              <a:endCxn id="84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5"/>
              <a:endCxn id="85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3"/>
              <a:endCxn id="86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0"/>
              <a:endCxn id="82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Oval 84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Oval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Connector 86"/>
            <p:cNvCxnSpPr>
              <a:stCxn id="86" idx="0"/>
              <a:endCxn id="84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gradFill>
                <a:gsLst>
                  <a:gs pos="0">
                    <a:srgbClr val="EDBFF0"/>
                  </a:gs>
                  <a:gs pos="60000">
                    <a:srgbClr val="FF6600"/>
                  </a:gs>
                  <a:gs pos="100000">
                    <a:srgbClr val="FF6600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33CC"/>
                  </a:gs>
                  <a:gs pos="60000">
                    <a:srgbClr val="FF6600"/>
                  </a:gs>
                  <a:gs pos="100000">
                    <a:srgbClr val="FF6600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40000">
                    <a:srgbClr val="FF630C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577600" y="403022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72079" y="337339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89892" y="483869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428143" y="4603399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02402" y="427653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14983" y="312707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86498" y="409975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37578" y="420338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380535" y="406951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827831" y="451027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Freeform 100"/>
          <p:cNvSpPr/>
          <p:nvPr/>
        </p:nvSpPr>
        <p:spPr>
          <a:xfrm rot="7272219">
            <a:off x="6382075" y="247815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867295" y="2434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04" name="Freeform 103"/>
          <p:cNvSpPr/>
          <p:nvPr/>
        </p:nvSpPr>
        <p:spPr>
          <a:xfrm rot="9991492">
            <a:off x="9413037" y="280815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60925" y="28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3" name="Freeform 112"/>
          <p:cNvSpPr/>
          <p:nvPr/>
        </p:nvSpPr>
        <p:spPr>
          <a:xfrm rot="17279004">
            <a:off x="9401189" y="385582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978166" y="409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5" name="Freeform 114"/>
          <p:cNvSpPr/>
          <p:nvPr/>
        </p:nvSpPr>
        <p:spPr>
          <a:xfrm rot="19173573">
            <a:off x="7793123" y="420308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482" y="4759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7" name="Freeform 116"/>
          <p:cNvSpPr/>
          <p:nvPr/>
        </p:nvSpPr>
        <p:spPr>
          <a:xfrm rot="5400000">
            <a:off x="7787521" y="309743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8106870" y="319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Freeform 118"/>
          <p:cNvSpPr/>
          <p:nvPr/>
        </p:nvSpPr>
        <p:spPr>
          <a:xfrm rot="4139862">
            <a:off x="7000676" y="334908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02783" y="3391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2" name="Freeform 151"/>
          <p:cNvSpPr/>
          <p:nvPr/>
        </p:nvSpPr>
        <p:spPr>
          <a:xfrm rot="8454450">
            <a:off x="8097881" y="2364479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8460718" y="234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4" name="Right Arrow 153"/>
          <p:cNvSpPr/>
          <p:nvPr/>
        </p:nvSpPr>
        <p:spPr>
          <a:xfrm rot="20381105">
            <a:off x="6342005" y="2889904"/>
            <a:ext cx="138696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 rot="8008611">
            <a:off x="7484519" y="3563000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ight Arrow 155"/>
          <p:cNvSpPr/>
          <p:nvPr/>
        </p:nvSpPr>
        <p:spPr>
          <a:xfrm rot="321606">
            <a:off x="7860355" y="2738566"/>
            <a:ext cx="1187452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ight Arrow 156"/>
          <p:cNvSpPr/>
          <p:nvPr/>
        </p:nvSpPr>
        <p:spPr>
          <a:xfrm>
            <a:off x="7652898" y="4261465"/>
            <a:ext cx="1455197" cy="439662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ight Arrow 157"/>
          <p:cNvSpPr/>
          <p:nvPr/>
        </p:nvSpPr>
        <p:spPr>
          <a:xfrm rot="19655312">
            <a:off x="9095261" y="3956949"/>
            <a:ext cx="1455197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83869" y="5454134"/>
            <a:ext cx="25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flow of 1 to this path</a:t>
            </a:r>
          </a:p>
        </p:txBody>
      </p:sp>
    </p:spTree>
    <p:extLst>
      <p:ext uri="{BB962C8B-B14F-4D97-AF65-F5344CB8AC3E}">
        <p14:creationId xmlns:p14="http://schemas.microsoft.com/office/powerpoint/2010/main" val="47611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57" grpId="0" animBg="1"/>
      <p:bldP spid="158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 Fulkerson: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1574230" y="2276920"/>
            <a:ext cx="4441565" cy="2296262"/>
            <a:chOff x="990600" y="3017500"/>
            <a:chExt cx="4785705" cy="2474180"/>
          </a:xfrm>
        </p:grpSpPr>
        <p:cxnSp>
          <p:nvCxnSpPr>
            <p:cNvPr id="122" name="Straight Connector 121"/>
            <p:cNvCxnSpPr>
              <a:stCxn id="135" idx="2"/>
              <a:endCxn id="1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37" idx="2"/>
              <a:endCxn id="1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2"/>
              <a:endCxn id="1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6" idx="7"/>
              <a:endCxn id="1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6" idx="6"/>
              <a:endCxn id="1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7" idx="5"/>
              <a:endCxn id="1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8" idx="3"/>
              <a:endCxn id="1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33" name="Straight Connector 132"/>
            <p:cNvCxnSpPr>
              <a:stCxn id="136" idx="0"/>
              <a:endCxn id="1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Oval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Oval 1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Oval 1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Oval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Oval 1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0" name="Straight Connector 139"/>
            <p:cNvCxnSpPr>
              <a:stCxn id="139" idx="0"/>
              <a:endCxn id="1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reeform 1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blipFill>
                <a:blip r:embed="rId4"/>
                <a:stretch>
                  <a:fillRect l="-339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blipFill>
                <a:blip r:embed="rId5"/>
                <a:stretch>
                  <a:fillRect l="-194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6121568" y="2701899"/>
            <a:ext cx="4441565" cy="1979821"/>
            <a:chOff x="990600" y="3127078"/>
            <a:chExt cx="4785705" cy="2133220"/>
          </a:xfrm>
        </p:grpSpPr>
        <p:cxnSp>
          <p:nvCxnSpPr>
            <p:cNvPr id="73" name="Straight Connector 72"/>
            <p:cNvCxnSpPr>
              <a:stCxn id="82" idx="2"/>
              <a:endCxn id="81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4" idx="2"/>
              <a:endCxn id="82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81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gradFill>
                <a:gsLst>
                  <a:gs pos="50000">
                    <a:srgbClr val="FF6600"/>
                  </a:gs>
                  <a:gs pos="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7"/>
              <a:endCxn id="84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5"/>
              <a:endCxn id="85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3"/>
              <a:endCxn id="86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0"/>
              <a:endCxn id="82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Oval 84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Oval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Connector 86"/>
            <p:cNvCxnSpPr>
              <a:stCxn id="86" idx="0"/>
              <a:endCxn id="84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gradFill>
                <a:gsLst>
                  <a:gs pos="50000">
                    <a:srgbClr val="FF6600"/>
                  </a:gs>
                  <a:gs pos="100000">
                    <a:srgbClr val="FF6600"/>
                  </a:gs>
                  <a:gs pos="0">
                    <a:srgbClr val="EDBFF0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50000">
                    <a:srgbClr val="FF6600"/>
                  </a:gs>
                  <a:gs pos="100000">
                    <a:srgbClr val="FF6600"/>
                  </a:gs>
                  <a:gs pos="0">
                    <a:srgbClr val="FF33CC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50000">
                    <a:srgbClr val="FF6600"/>
                  </a:gs>
                  <a:gs pos="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577600" y="403022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72079" y="337339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89892" y="483869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428143" y="4603399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02402" y="427653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14983" y="312707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86498" y="409975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37578" y="420338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380535" y="406951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827831" y="451027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101" name="Freeform 100"/>
          <p:cNvSpPr/>
          <p:nvPr/>
        </p:nvSpPr>
        <p:spPr>
          <a:xfrm rot="7272219">
            <a:off x="6382075" y="247815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867295" y="2434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Freeform 103"/>
          <p:cNvSpPr/>
          <p:nvPr/>
        </p:nvSpPr>
        <p:spPr>
          <a:xfrm rot="9991492">
            <a:off x="9413037" y="280815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60925" y="28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3" name="Freeform 112"/>
          <p:cNvSpPr/>
          <p:nvPr/>
        </p:nvSpPr>
        <p:spPr>
          <a:xfrm rot="17279004">
            <a:off x="9401189" y="385582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978166" y="409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Freeform 114"/>
          <p:cNvSpPr/>
          <p:nvPr/>
        </p:nvSpPr>
        <p:spPr>
          <a:xfrm rot="19173573">
            <a:off x="7793123" y="420308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482" y="4759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Freeform 116"/>
          <p:cNvSpPr/>
          <p:nvPr/>
        </p:nvSpPr>
        <p:spPr>
          <a:xfrm rot="5400000">
            <a:off x="7787521" y="309743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8106870" y="319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9" name="Freeform 118"/>
          <p:cNvSpPr/>
          <p:nvPr/>
        </p:nvSpPr>
        <p:spPr>
          <a:xfrm rot="4139862">
            <a:off x="7000676" y="334908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02783" y="3391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2" name="Freeform 151"/>
          <p:cNvSpPr/>
          <p:nvPr/>
        </p:nvSpPr>
        <p:spPr>
          <a:xfrm rot="8454450">
            <a:off x="8097881" y="2364479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8460718" y="234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4" name="Right Arrow 153"/>
          <p:cNvSpPr/>
          <p:nvPr/>
        </p:nvSpPr>
        <p:spPr>
          <a:xfrm rot="2384057">
            <a:off x="6239544" y="3731202"/>
            <a:ext cx="138696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 rot="18828975">
            <a:off x="7532322" y="3458674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ight Arrow 155"/>
          <p:cNvSpPr/>
          <p:nvPr/>
        </p:nvSpPr>
        <p:spPr>
          <a:xfrm rot="1498291">
            <a:off x="9209099" y="3102869"/>
            <a:ext cx="1187452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83869" y="5454134"/>
            <a:ext cx="25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flow of 1 to this path</a:t>
            </a:r>
          </a:p>
        </p:txBody>
      </p:sp>
    </p:spTree>
    <p:extLst>
      <p:ext uri="{BB962C8B-B14F-4D97-AF65-F5344CB8AC3E}">
        <p14:creationId xmlns:p14="http://schemas.microsoft.com/office/powerpoint/2010/main" val="166032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 Fulkerson: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1574230" y="2276920"/>
            <a:ext cx="4441565" cy="2296262"/>
            <a:chOff x="990600" y="3017500"/>
            <a:chExt cx="4785705" cy="2474180"/>
          </a:xfrm>
        </p:grpSpPr>
        <p:cxnSp>
          <p:nvCxnSpPr>
            <p:cNvPr id="122" name="Straight Connector 121"/>
            <p:cNvCxnSpPr>
              <a:stCxn id="135" idx="2"/>
              <a:endCxn id="1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37" idx="2"/>
              <a:endCxn id="1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2"/>
              <a:endCxn id="1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6" idx="7"/>
              <a:endCxn id="1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6" idx="6"/>
              <a:endCxn id="1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7" idx="5"/>
              <a:endCxn id="1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8" idx="3"/>
              <a:endCxn id="1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33" name="Straight Connector 132"/>
            <p:cNvCxnSpPr>
              <a:stCxn id="136" idx="0"/>
              <a:endCxn id="1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Oval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Oval 1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Oval 1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Oval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Oval 1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0" name="Straight Connector 139"/>
            <p:cNvCxnSpPr>
              <a:stCxn id="139" idx="0"/>
              <a:endCxn id="1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reeform 1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blipFill>
                <a:blip r:embed="rId4"/>
                <a:stretch>
                  <a:fillRect l="-339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blipFill>
                <a:blip r:embed="rId5"/>
                <a:stretch>
                  <a:fillRect l="-194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6121568" y="2701899"/>
            <a:ext cx="4441565" cy="1979821"/>
            <a:chOff x="990600" y="3127078"/>
            <a:chExt cx="4785705" cy="2133220"/>
          </a:xfrm>
        </p:grpSpPr>
        <p:cxnSp>
          <p:nvCxnSpPr>
            <p:cNvPr id="73" name="Straight Connector 72"/>
            <p:cNvCxnSpPr>
              <a:stCxn id="82" idx="2"/>
              <a:endCxn id="81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4" idx="2"/>
              <a:endCxn id="82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81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100000">
                    <a:srgbClr val="EDBFF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7"/>
              <a:endCxn id="84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5"/>
              <a:endCxn id="85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3"/>
              <a:endCxn id="86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0"/>
              <a:endCxn id="82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Oval 84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Oval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Connector 86"/>
            <p:cNvCxnSpPr>
              <a:stCxn id="86" idx="0"/>
              <a:endCxn id="84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gradFill>
                <a:gsLst>
                  <a:gs pos="0">
                    <a:srgbClr val="EDBFF0"/>
                  </a:gs>
                  <a:gs pos="5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33CC"/>
                  </a:gs>
                  <a:gs pos="5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577600" y="403022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72079" y="337339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89892" y="483869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428143" y="4603399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02402" y="427653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14983" y="312707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86498" y="409975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37578" y="420338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380535" y="406951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827831" y="451027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</p:grpSp>
      <p:sp>
        <p:nvSpPr>
          <p:cNvPr id="101" name="Freeform 100"/>
          <p:cNvSpPr/>
          <p:nvPr/>
        </p:nvSpPr>
        <p:spPr>
          <a:xfrm rot="7272219">
            <a:off x="6382075" y="247815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867295" y="2434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4" name="Freeform 103"/>
          <p:cNvSpPr/>
          <p:nvPr/>
        </p:nvSpPr>
        <p:spPr>
          <a:xfrm rot="9991492">
            <a:off x="9413037" y="280815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60925" y="28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3" name="Freeform 112"/>
          <p:cNvSpPr/>
          <p:nvPr/>
        </p:nvSpPr>
        <p:spPr>
          <a:xfrm rot="17279004">
            <a:off x="9401189" y="385582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978166" y="409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Freeform 114"/>
          <p:cNvSpPr/>
          <p:nvPr/>
        </p:nvSpPr>
        <p:spPr>
          <a:xfrm rot="19173573">
            <a:off x="7793123" y="420308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482" y="4759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Freeform 116"/>
          <p:cNvSpPr/>
          <p:nvPr/>
        </p:nvSpPr>
        <p:spPr>
          <a:xfrm rot="5400000">
            <a:off x="7787521" y="309743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8106870" y="319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Freeform 118"/>
          <p:cNvSpPr/>
          <p:nvPr/>
        </p:nvSpPr>
        <p:spPr>
          <a:xfrm rot="4139862">
            <a:off x="7000676" y="334908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02783" y="3391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2" name="Freeform 151"/>
          <p:cNvSpPr/>
          <p:nvPr/>
        </p:nvSpPr>
        <p:spPr>
          <a:xfrm rot="8454450">
            <a:off x="8097881" y="2364479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8460718" y="234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4" name="Right Arrow 153"/>
          <p:cNvSpPr/>
          <p:nvPr/>
        </p:nvSpPr>
        <p:spPr>
          <a:xfrm rot="20617467">
            <a:off x="6328006" y="2845072"/>
            <a:ext cx="138696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ight Arrow 154"/>
          <p:cNvSpPr/>
          <p:nvPr/>
        </p:nvSpPr>
        <p:spPr>
          <a:xfrm rot="253826">
            <a:off x="7977959" y="2709978"/>
            <a:ext cx="1001299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ight Arrow 155"/>
          <p:cNvSpPr/>
          <p:nvPr/>
        </p:nvSpPr>
        <p:spPr>
          <a:xfrm rot="1498291">
            <a:off x="9169400" y="3077622"/>
            <a:ext cx="1187452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83869" y="5454134"/>
            <a:ext cx="256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flow of 1 to this path</a:t>
            </a:r>
          </a:p>
        </p:txBody>
      </p:sp>
    </p:spTree>
    <p:extLst>
      <p:ext uri="{BB962C8B-B14F-4D97-AF65-F5344CB8AC3E}">
        <p14:creationId xmlns:p14="http://schemas.microsoft.com/office/powerpoint/2010/main" val="40409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5" grpId="0" animBg="1"/>
      <p:bldP spid="156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1143000" y="-327025"/>
            <a:ext cx="5181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CS4102 Algorithms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Subtitle 2"/>
          <p:cNvSpPr txBox="1">
            <a:spLocks/>
          </p:cNvSpPr>
          <p:nvPr/>
        </p:nvSpPr>
        <p:spPr>
          <a:xfrm>
            <a:off x="1512570" y="609600"/>
            <a:ext cx="3352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Fall 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  <p:pic>
        <p:nvPicPr>
          <p:cNvPr id="3074" name="Picture 2" descr="http://ford.cs.virginia.edu/algo/images/cari.jpg">
            <a:extLst>
              <a:ext uri="{FF2B5EF4-FFF2-40B4-BE49-F238E27FC236}">
                <a16:creationId xmlns:a16="http://schemas.microsoft.com/office/drawing/2014/main" id="{0E2D8482-28AB-924E-BD8C-53188E95D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" y="1371600"/>
            <a:ext cx="2740378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ford.cs.virginia.edu/algo/images/nate2.png">
            <a:extLst>
              <a:ext uri="{FF2B5EF4-FFF2-40B4-BE49-F238E27FC236}">
                <a16:creationId xmlns:a16="http://schemas.microsoft.com/office/drawing/2014/main" id="{1FF0B3C9-E58B-F44F-BD30-7165FFB0B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958" y="-808038"/>
            <a:ext cx="2342537" cy="243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ford.cs.virginia.edu/algo/images/ProfChar.jpg">
            <a:extLst>
              <a:ext uri="{FF2B5EF4-FFF2-40B4-BE49-F238E27FC236}">
                <a16:creationId xmlns:a16="http://schemas.microsoft.com/office/drawing/2014/main" id="{8C1A10B6-AD1D-8345-8029-E88B62A58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750" y="80368"/>
            <a:ext cx="2097087" cy="281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ford.cs.virginia.edu/algo/images/Brunelle.jpg">
            <a:extLst>
              <a:ext uri="{FF2B5EF4-FFF2-40B4-BE49-F238E27FC236}">
                <a16:creationId xmlns:a16="http://schemas.microsoft.com/office/drawing/2014/main" id="{A9A1DEE8-FF9B-9841-B456-27569CA88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398" y="3296795"/>
            <a:ext cx="2396318" cy="3105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://ford.cs.virginia.edu/algo/images/nate_b.jpg">
            <a:extLst>
              <a:ext uri="{FF2B5EF4-FFF2-40B4-BE49-F238E27FC236}">
                <a16:creationId xmlns:a16="http://schemas.microsoft.com/office/drawing/2014/main" id="{73754045-B40F-3548-B73D-B60E60AF7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576" y="4267200"/>
            <a:ext cx="2963851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ford.cs.virginia.edu/algo/images/nathan-a-work-of-art.jpg">
            <a:extLst>
              <a:ext uri="{FF2B5EF4-FFF2-40B4-BE49-F238E27FC236}">
                <a16:creationId xmlns:a16="http://schemas.microsoft.com/office/drawing/2014/main" id="{AD02DF31-A4A7-7447-967E-D0C6E4B0A3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031" y="802033"/>
            <a:ext cx="360672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ord.cs.virginia.edu/algo/images/picture.png">
            <a:extLst>
              <a:ext uri="{FF2B5EF4-FFF2-40B4-BE49-F238E27FC236}">
                <a16:creationId xmlns:a16="http://schemas.microsoft.com/office/drawing/2014/main" id="{F9BE989F-42A9-B940-9FFA-1065829C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555" y="3015489"/>
            <a:ext cx="3041275" cy="177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ford.cs.virginia.edu/algo/images/Brunelle_Lego.png">
            <a:extLst>
              <a:ext uri="{FF2B5EF4-FFF2-40B4-BE49-F238E27FC236}">
                <a16:creationId xmlns:a16="http://schemas.microsoft.com/office/drawing/2014/main" id="{E86CA1AE-5AA9-7046-B730-77628F79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531" y="4829175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ford.cs.virginia.edu/algo/images/Caricature1.jpg">
            <a:extLst>
              <a:ext uri="{FF2B5EF4-FFF2-40B4-BE49-F238E27FC236}">
                <a16:creationId xmlns:a16="http://schemas.microsoft.com/office/drawing/2014/main" id="{829AC4DB-C4AF-274C-933E-0373147CF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814" y="3703222"/>
            <a:ext cx="175736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http://ford.cs.virginia.edu/algo/images/nate_b.jpg">
            <a:extLst>
              <a:ext uri="{FF2B5EF4-FFF2-40B4-BE49-F238E27FC236}">
                <a16:creationId xmlns:a16="http://schemas.microsoft.com/office/drawing/2014/main" id="{BC97ABC4-5DF1-AD40-BC8B-25166D709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928" y="4274276"/>
            <a:ext cx="2963851" cy="30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://ford.cs.virginia.edu/algo/images/supernell.jpg">
            <a:extLst>
              <a:ext uri="{FF2B5EF4-FFF2-40B4-BE49-F238E27FC236}">
                <a16:creationId xmlns:a16="http://schemas.microsoft.com/office/drawing/2014/main" id="{9737AC0A-A8A2-2344-9AF6-78315D3F7F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9" t="9353" r="15316"/>
          <a:stretch/>
        </p:blipFill>
        <p:spPr bwMode="auto">
          <a:xfrm>
            <a:off x="10484423" y="1295400"/>
            <a:ext cx="1736054" cy="261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ford.cs.virginia.edu/algo/images/jack_black.jpg">
            <a:extLst>
              <a:ext uri="{FF2B5EF4-FFF2-40B4-BE49-F238E27FC236}">
                <a16:creationId xmlns:a16="http://schemas.microsoft.com/office/drawing/2014/main" id="{DC7F538F-A51E-F847-80A9-1CE5EDE48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370" y="3547647"/>
            <a:ext cx="3135715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283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 Fulkerson: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1574230" y="2276920"/>
            <a:ext cx="4441565" cy="2296262"/>
            <a:chOff x="990600" y="3017500"/>
            <a:chExt cx="4785705" cy="2474180"/>
          </a:xfrm>
        </p:grpSpPr>
        <p:cxnSp>
          <p:nvCxnSpPr>
            <p:cNvPr id="122" name="Straight Connector 121"/>
            <p:cNvCxnSpPr>
              <a:stCxn id="135" idx="2"/>
              <a:endCxn id="134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37" idx="2"/>
              <a:endCxn id="135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36" idx="2"/>
              <a:endCxn id="134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6" idx="7"/>
              <a:endCxn id="137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6" idx="6"/>
              <a:endCxn id="139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37" idx="5"/>
              <a:endCxn id="138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38" idx="3"/>
              <a:endCxn id="139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33" name="Straight Connector 132"/>
            <p:cNvCxnSpPr>
              <a:stCxn id="136" idx="0"/>
              <a:endCxn id="135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Oval 133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4" name="Oval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5" name="Oval 134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135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Oval 137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Oval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Oval 138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0" name="Straight Connector 139"/>
            <p:cNvCxnSpPr>
              <a:stCxn id="139" idx="0"/>
              <a:endCxn id="137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reeform 140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 141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1512332"/>
                <a:ext cx="1487202" cy="369332"/>
              </a:xfrm>
              <a:prstGeom prst="rect">
                <a:avLst/>
              </a:prstGeom>
              <a:blipFill>
                <a:blip r:embed="rId4"/>
                <a:stretch>
                  <a:fillRect l="-3390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51" y="1295400"/>
                <a:ext cx="1941044" cy="395558"/>
              </a:xfrm>
              <a:prstGeom prst="rect">
                <a:avLst/>
              </a:prstGeom>
              <a:blipFill>
                <a:blip r:embed="rId5"/>
                <a:stretch>
                  <a:fillRect l="-1948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6121568" y="2701899"/>
            <a:ext cx="4441565" cy="1979821"/>
            <a:chOff x="990600" y="3127078"/>
            <a:chExt cx="4785705" cy="2133220"/>
          </a:xfrm>
        </p:grpSpPr>
        <p:cxnSp>
          <p:nvCxnSpPr>
            <p:cNvPr id="73" name="Straight Connector 72"/>
            <p:cNvCxnSpPr>
              <a:stCxn id="82" idx="2"/>
              <a:endCxn id="81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84" idx="2"/>
              <a:endCxn id="82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83" idx="2"/>
              <a:endCxn id="81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100000">
                    <a:srgbClr val="EDBFF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83" idx="7"/>
              <a:endCxn id="84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83" idx="6"/>
              <a:endCxn id="86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84" idx="5"/>
              <a:endCxn id="85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85" idx="3"/>
              <a:endCxn id="86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83" idx="0"/>
              <a:endCxn id="82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80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Oval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Oval 81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Oval 84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Oval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Oval 85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7" name="Straight Connector 86"/>
            <p:cNvCxnSpPr>
              <a:stCxn id="86" idx="0"/>
              <a:endCxn id="84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gradFill>
                <a:gsLst>
                  <a:gs pos="0">
                    <a:srgbClr val="EDBFF0"/>
                  </a:gs>
                  <a:gs pos="5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Freeform 87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33CC"/>
                  </a:gs>
                  <a:gs pos="50000">
                    <a:srgbClr val="FF6600"/>
                  </a:gs>
                  <a:gs pos="100000">
                    <a:srgbClr val="FF6600"/>
                  </a:gs>
                </a:gsLst>
                <a:lin ang="5400000" scaled="0"/>
              </a:gra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gradFill>
                <a:gsLst>
                  <a:gs pos="0">
                    <a:srgbClr val="FF6600"/>
                  </a:gs>
                  <a:gs pos="50000">
                    <a:srgbClr val="FF6600"/>
                  </a:gs>
                  <a:gs pos="100000">
                    <a:srgbClr val="FF33CC"/>
                  </a:gs>
                </a:gsLst>
                <a:lin ang="5400000" scaled="0"/>
              </a:gra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577600" y="403022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672079" y="3373391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289892" y="4838693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428143" y="4603399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702402" y="427653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314983" y="3127078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186498" y="409975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137578" y="4203386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380535" y="4069514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4827831" y="4510275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777541" y="3619702"/>
              <a:ext cx="325061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sp>
        <p:nvSpPr>
          <p:cNvPr id="101" name="Freeform 100"/>
          <p:cNvSpPr/>
          <p:nvPr/>
        </p:nvSpPr>
        <p:spPr>
          <a:xfrm rot="7272219">
            <a:off x="6382075" y="2478154"/>
            <a:ext cx="1200914" cy="988077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867295" y="2434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4" name="Freeform 103"/>
          <p:cNvSpPr/>
          <p:nvPr/>
        </p:nvSpPr>
        <p:spPr>
          <a:xfrm rot="9991492">
            <a:off x="9413037" y="2808151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9860925" y="28192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13" name="Freeform 112"/>
          <p:cNvSpPr/>
          <p:nvPr/>
        </p:nvSpPr>
        <p:spPr>
          <a:xfrm rot="17279004">
            <a:off x="9401189" y="3855826"/>
            <a:ext cx="998108" cy="7616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9978166" y="4093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Freeform 114"/>
          <p:cNvSpPr/>
          <p:nvPr/>
        </p:nvSpPr>
        <p:spPr>
          <a:xfrm rot="19173573">
            <a:off x="7793123" y="4203086"/>
            <a:ext cx="1100794" cy="101803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8237482" y="4759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7" name="Freeform 116"/>
          <p:cNvSpPr/>
          <p:nvPr/>
        </p:nvSpPr>
        <p:spPr>
          <a:xfrm rot="5400000">
            <a:off x="7787521" y="3097432"/>
            <a:ext cx="1183985" cy="1219452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8106870" y="31939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19" name="Freeform 118"/>
          <p:cNvSpPr/>
          <p:nvPr/>
        </p:nvSpPr>
        <p:spPr>
          <a:xfrm rot="4139862">
            <a:off x="7000676" y="3349080"/>
            <a:ext cx="1182599" cy="72010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202783" y="33918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52" name="Freeform 151"/>
          <p:cNvSpPr/>
          <p:nvPr/>
        </p:nvSpPr>
        <p:spPr>
          <a:xfrm rot="8454450">
            <a:off x="8097881" y="2364479"/>
            <a:ext cx="895776" cy="794869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/>
          <p:cNvSpPr txBox="1"/>
          <p:nvPr/>
        </p:nvSpPr>
        <p:spPr>
          <a:xfrm>
            <a:off x="8460718" y="23438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931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Ford-Fulkerson: Run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752601"/>
                <a:ext cx="8229600" cy="2666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Augmenting Path: a path of positive-weight edges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in the residual graph</a:t>
                </a:r>
              </a:p>
              <a:p>
                <a:r>
                  <a:rPr lang="en-US" dirty="0"/>
                  <a:t>Algorithm: Repeatedly add the flow of any augmenting path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752601"/>
                <a:ext cx="8229600" cy="2666999"/>
              </a:xfrm>
              <a:blipFill>
                <a:blip r:embed="rId2"/>
                <a:stretch>
                  <a:fillRect l="-1852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81200" y="3962401"/>
                <a:ext cx="7010400" cy="175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	add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/>
                  <a:t> to the flow of each edge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962401"/>
                <a:ext cx="7010400" cy="1751313"/>
              </a:xfrm>
              <a:prstGeom prst="rect">
                <a:avLst/>
              </a:prstGeom>
              <a:blipFill>
                <a:blip r:embed="rId3"/>
                <a:stretch>
                  <a:fillRect l="-1449" t="-217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981201" y="5591307"/>
            <a:ext cx="3665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Time to find an augmenting path: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841012" y="5591307"/>
                <a:ext cx="18551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/>
                        </a:rPr>
                        <m:t>BFS</m:t>
                      </m:r>
                      <m:r>
                        <a:rPr lang="en-US" sz="2000">
                          <a:solidFill>
                            <a:srgbClr val="FF0000"/>
                          </a:solidFill>
                          <a:latin typeface="Cambria Math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012" y="5591307"/>
                <a:ext cx="1855188" cy="400110"/>
              </a:xfrm>
              <a:prstGeom prst="rect">
                <a:avLst/>
              </a:prstGeom>
              <a:blipFill>
                <a:blip r:embed="rId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209801" y="6093292"/>
            <a:ext cx="3891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Number of iterations of While loop: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943601" y="6093292"/>
                <a:ext cx="5544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|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1" y="6093292"/>
                <a:ext cx="554447" cy="400110"/>
              </a:xfrm>
              <a:prstGeom prst="rect">
                <a:avLst/>
              </a:prstGeom>
              <a:blipFill>
                <a:blip r:embed="rId5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445063" y="5791362"/>
                <a:ext cx="12896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063" y="5791362"/>
                <a:ext cx="1289647" cy="400110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22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Why might we loop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times?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45021" y="3967043"/>
            <a:ext cx="4114800" cy="2480504"/>
            <a:chOff x="1600200" y="2362200"/>
            <a:chExt cx="5297140" cy="3193248"/>
          </a:xfrm>
        </p:grpSpPr>
        <p:cxnSp>
          <p:nvCxnSpPr>
            <p:cNvPr id="6" name="Straight Connector 5"/>
            <p:cNvCxnSpPr>
              <a:stCxn id="14" idx="2"/>
              <a:endCxn id="13" idx="7"/>
            </p:cNvCxnSpPr>
            <p:nvPr/>
          </p:nvCxnSpPr>
          <p:spPr>
            <a:xfrm flipH="1">
              <a:off x="1893942" y="2529746"/>
              <a:ext cx="2042565" cy="1296367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5" idx="2"/>
              <a:endCxn id="13" idx="5"/>
            </p:cNvCxnSpPr>
            <p:nvPr/>
          </p:nvCxnSpPr>
          <p:spPr>
            <a:xfrm flipH="1" flipV="1">
              <a:off x="1893942" y="4063059"/>
              <a:ext cx="2025632" cy="132484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4" idx="6"/>
              <a:endCxn id="16" idx="1"/>
            </p:cNvCxnSpPr>
            <p:nvPr/>
          </p:nvCxnSpPr>
          <p:spPr>
            <a:xfrm>
              <a:off x="4280647" y="2529746"/>
              <a:ext cx="2322951" cy="12523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6" idx="3"/>
              <a:endCxn id="15" idx="6"/>
            </p:cNvCxnSpPr>
            <p:nvPr/>
          </p:nvCxnSpPr>
          <p:spPr>
            <a:xfrm flipH="1">
              <a:off x="4263714" y="4019003"/>
              <a:ext cx="2339884" cy="136889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169723" y="3733800"/>
              <a:ext cx="654577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90676" y="2618141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stCxn id="14" idx="4"/>
              <a:endCxn id="15" idx="0"/>
            </p:cNvCxnSpPr>
            <p:nvPr/>
          </p:nvCxnSpPr>
          <p:spPr>
            <a:xfrm flipH="1">
              <a:off x="4091644" y="2697292"/>
              <a:ext cx="16933" cy="2523064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3622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22035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 l="-20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286866" y="4724400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62179" y="4662338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60632" y="2802807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29330" y="1615155"/>
                <a:ext cx="7010400" cy="175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	add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/>
                  <a:t> to the flow of each edge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30" y="1615155"/>
                <a:ext cx="7010400" cy="1751313"/>
              </a:xfrm>
              <a:prstGeom prst="rect">
                <a:avLst/>
              </a:prstGeom>
              <a:blipFill>
                <a:blip r:embed="rId5"/>
                <a:stretch>
                  <a:fillRect l="-1266" t="-1439" b="-6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27" idx="2"/>
            <a:endCxn id="26" idx="7"/>
          </p:cNvCxnSpPr>
          <p:nvPr/>
        </p:nvCxnSpPr>
        <p:spPr>
          <a:xfrm flipH="1">
            <a:off x="6400379" y="4126907"/>
            <a:ext cx="1586657" cy="100701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8" idx="2"/>
            <a:endCxn id="26" idx="5"/>
          </p:cNvCxnSpPr>
          <p:nvPr/>
        </p:nvCxnSpPr>
        <p:spPr>
          <a:xfrm flipH="1" flipV="1">
            <a:off x="6400378" y="5317979"/>
            <a:ext cx="1573504" cy="102913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7" idx="6"/>
            <a:endCxn id="29" idx="1"/>
          </p:cNvCxnSpPr>
          <p:nvPr/>
        </p:nvCxnSpPr>
        <p:spPr>
          <a:xfrm>
            <a:off x="8254362" y="4126907"/>
            <a:ext cx="1804460" cy="972791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9" idx="3"/>
          </p:cNvCxnSpPr>
          <p:nvPr/>
        </p:nvCxnSpPr>
        <p:spPr>
          <a:xfrm flipH="1">
            <a:off x="8241208" y="5283756"/>
            <a:ext cx="1817614" cy="1063356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7" idx="4"/>
            <a:endCxn id="28" idx="0"/>
          </p:cNvCxnSpPr>
          <p:nvPr/>
        </p:nvCxnSpPr>
        <p:spPr>
          <a:xfrm flipH="1">
            <a:off x="8107546" y="4257056"/>
            <a:ext cx="13153" cy="1959907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>
              <a:xfrm>
                <a:off x="6172201" y="5095800"/>
                <a:ext cx="267327" cy="260298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1" y="5095800"/>
                <a:ext cx="267327" cy="26029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7987036" y="3996757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973883" y="6216963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0019674" y="5061577"/>
                <a:ext cx="267327" cy="260298"/>
              </a:xfrm>
              <a:prstGeom prst="ellipse">
                <a:avLst/>
              </a:prstGeom>
              <a:solidFill>
                <a:srgbClr val="00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674" y="5061577"/>
                <a:ext cx="267327" cy="26029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/>
          <p:cNvSpPr/>
          <p:nvPr/>
        </p:nvSpPr>
        <p:spPr>
          <a:xfrm rot="7272219">
            <a:off x="6283135" y="4137350"/>
            <a:ext cx="1713477" cy="912276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05864" y="5450306"/>
            <a:ext cx="1690747" cy="1003811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571059">
            <a:off x="8156477" y="5495003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11245529">
            <a:off x="8181153" y="4148672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4446090">
            <a:off x="7367595" y="4765340"/>
            <a:ext cx="1727772" cy="939425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924800" y="5265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57938" y="439899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1600" y="558305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15400" y="436385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89964" y="565925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41884" y="39863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92630" y="4264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44886" y="6023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7297" y="5924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43504" y="5164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8" name="Right Arrow 47"/>
          <p:cNvSpPr/>
          <p:nvPr/>
        </p:nvSpPr>
        <p:spPr>
          <a:xfrm rot="19621196">
            <a:off x="6297729" y="4377797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9850559">
            <a:off x="8288791" y="5560178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5400000">
            <a:off x="7214514" y="5053162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4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Why might we loop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times?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45021" y="3967043"/>
            <a:ext cx="4114800" cy="2480504"/>
            <a:chOff x="1600200" y="2362200"/>
            <a:chExt cx="5297140" cy="3193248"/>
          </a:xfrm>
        </p:grpSpPr>
        <p:cxnSp>
          <p:nvCxnSpPr>
            <p:cNvPr id="6" name="Straight Connector 5"/>
            <p:cNvCxnSpPr>
              <a:stCxn id="14" idx="2"/>
              <a:endCxn id="13" idx="7"/>
            </p:cNvCxnSpPr>
            <p:nvPr/>
          </p:nvCxnSpPr>
          <p:spPr>
            <a:xfrm flipH="1">
              <a:off x="1893942" y="2529746"/>
              <a:ext cx="2042565" cy="1296367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5" idx="2"/>
              <a:endCxn id="13" idx="5"/>
            </p:cNvCxnSpPr>
            <p:nvPr/>
          </p:nvCxnSpPr>
          <p:spPr>
            <a:xfrm flipH="1" flipV="1">
              <a:off x="1893942" y="4063059"/>
              <a:ext cx="2025632" cy="132484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4" idx="6"/>
              <a:endCxn id="16" idx="1"/>
            </p:cNvCxnSpPr>
            <p:nvPr/>
          </p:nvCxnSpPr>
          <p:spPr>
            <a:xfrm>
              <a:off x="4280647" y="2529746"/>
              <a:ext cx="2322951" cy="12523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6" idx="3"/>
              <a:endCxn id="15" idx="6"/>
            </p:cNvCxnSpPr>
            <p:nvPr/>
          </p:nvCxnSpPr>
          <p:spPr>
            <a:xfrm flipH="1">
              <a:off x="4263714" y="4019003"/>
              <a:ext cx="2339884" cy="136889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169723" y="3733800"/>
              <a:ext cx="654577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90676" y="2618141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stCxn id="14" idx="4"/>
              <a:endCxn id="15" idx="0"/>
            </p:cNvCxnSpPr>
            <p:nvPr/>
          </p:nvCxnSpPr>
          <p:spPr>
            <a:xfrm flipH="1">
              <a:off x="4091644" y="2697292"/>
              <a:ext cx="16933" cy="2523064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3622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22035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 l="-20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286866" y="4724400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62179" y="4662338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60632" y="2802807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29330" y="1615155"/>
                <a:ext cx="7010400" cy="175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	add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/>
                  <a:t> to the flow of each edge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30" y="1615155"/>
                <a:ext cx="7010400" cy="1751313"/>
              </a:xfrm>
              <a:prstGeom prst="rect">
                <a:avLst/>
              </a:prstGeom>
              <a:blipFill>
                <a:blip r:embed="rId5"/>
                <a:stretch>
                  <a:fillRect l="-1266" t="-1439" b="-6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27" idx="2"/>
            <a:endCxn id="26" idx="7"/>
          </p:cNvCxnSpPr>
          <p:nvPr/>
        </p:nvCxnSpPr>
        <p:spPr>
          <a:xfrm flipH="1">
            <a:off x="6400379" y="4126907"/>
            <a:ext cx="1586657" cy="100701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8" idx="2"/>
            <a:endCxn id="26" idx="5"/>
          </p:cNvCxnSpPr>
          <p:nvPr/>
        </p:nvCxnSpPr>
        <p:spPr>
          <a:xfrm flipH="1" flipV="1">
            <a:off x="6400378" y="5317979"/>
            <a:ext cx="1573504" cy="102913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7" idx="6"/>
            <a:endCxn id="29" idx="1"/>
          </p:cNvCxnSpPr>
          <p:nvPr/>
        </p:nvCxnSpPr>
        <p:spPr>
          <a:xfrm>
            <a:off x="8254362" y="4126907"/>
            <a:ext cx="1804460" cy="972791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9" idx="3"/>
          </p:cNvCxnSpPr>
          <p:nvPr/>
        </p:nvCxnSpPr>
        <p:spPr>
          <a:xfrm flipH="1">
            <a:off x="8241208" y="5283756"/>
            <a:ext cx="1817614" cy="1063356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7" idx="4"/>
            <a:endCxn id="28" idx="0"/>
          </p:cNvCxnSpPr>
          <p:nvPr/>
        </p:nvCxnSpPr>
        <p:spPr>
          <a:xfrm flipH="1">
            <a:off x="8107546" y="4257056"/>
            <a:ext cx="13153" cy="1959907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>
              <a:xfrm>
                <a:off x="6172201" y="5095800"/>
                <a:ext cx="267327" cy="260298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1" y="5095800"/>
                <a:ext cx="267327" cy="26029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7987036" y="3996757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973883" y="6216963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0019674" y="5061577"/>
                <a:ext cx="267327" cy="260298"/>
              </a:xfrm>
              <a:prstGeom prst="ellipse">
                <a:avLst/>
              </a:prstGeom>
              <a:solidFill>
                <a:srgbClr val="00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674" y="5061577"/>
                <a:ext cx="267327" cy="26029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/>
          <p:cNvSpPr/>
          <p:nvPr/>
        </p:nvSpPr>
        <p:spPr>
          <a:xfrm rot="7272219">
            <a:off x="6283135" y="4137350"/>
            <a:ext cx="1713477" cy="912276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05864" y="5450306"/>
            <a:ext cx="1690747" cy="1003811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571059">
            <a:off x="8156477" y="5495003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11245529">
            <a:off x="8181153" y="4148672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4446090">
            <a:off x="7367595" y="4765340"/>
            <a:ext cx="1727772" cy="939425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924800" y="5265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57938" y="43989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1600" y="55830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15400" y="436385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89964" y="565925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41884" y="39863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92630" y="4264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44886" y="6023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7297" y="5924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43504" y="5164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8" name="Right Arrow 47"/>
          <p:cNvSpPr/>
          <p:nvPr/>
        </p:nvSpPr>
        <p:spPr>
          <a:xfrm rot="1864623">
            <a:off x="6346238" y="5558965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17240">
            <a:off x="8272361" y="4458304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6200000">
            <a:off x="7466535" y="5053162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5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Why might we loop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times?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45021" y="3967043"/>
            <a:ext cx="4114800" cy="2480504"/>
            <a:chOff x="1600200" y="2362200"/>
            <a:chExt cx="5297140" cy="3193248"/>
          </a:xfrm>
        </p:grpSpPr>
        <p:cxnSp>
          <p:nvCxnSpPr>
            <p:cNvPr id="6" name="Straight Connector 5"/>
            <p:cNvCxnSpPr>
              <a:stCxn id="14" idx="2"/>
              <a:endCxn id="13" idx="7"/>
            </p:cNvCxnSpPr>
            <p:nvPr/>
          </p:nvCxnSpPr>
          <p:spPr>
            <a:xfrm flipH="1">
              <a:off x="1893942" y="2529746"/>
              <a:ext cx="2042565" cy="1296367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5" idx="2"/>
              <a:endCxn id="13" idx="5"/>
            </p:cNvCxnSpPr>
            <p:nvPr/>
          </p:nvCxnSpPr>
          <p:spPr>
            <a:xfrm flipH="1" flipV="1">
              <a:off x="1893942" y="4063059"/>
              <a:ext cx="2025632" cy="132484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4" idx="6"/>
              <a:endCxn id="16" idx="1"/>
            </p:cNvCxnSpPr>
            <p:nvPr/>
          </p:nvCxnSpPr>
          <p:spPr>
            <a:xfrm>
              <a:off x="4280647" y="2529746"/>
              <a:ext cx="2322951" cy="12523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6" idx="3"/>
              <a:endCxn id="15" idx="6"/>
            </p:cNvCxnSpPr>
            <p:nvPr/>
          </p:nvCxnSpPr>
          <p:spPr>
            <a:xfrm flipH="1">
              <a:off x="4263714" y="4019003"/>
              <a:ext cx="2339884" cy="136889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169723" y="3733800"/>
              <a:ext cx="654577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90676" y="2618141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stCxn id="14" idx="4"/>
              <a:endCxn id="15" idx="0"/>
            </p:cNvCxnSpPr>
            <p:nvPr/>
          </p:nvCxnSpPr>
          <p:spPr>
            <a:xfrm flipH="1">
              <a:off x="4091644" y="2697292"/>
              <a:ext cx="16933" cy="2523064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3622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22035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 l="-20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286866" y="4724400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62179" y="4662338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60632" y="2802807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29330" y="1615155"/>
                <a:ext cx="7010400" cy="175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	add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/>
                  <a:t> to the flow of each edge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30" y="1615155"/>
                <a:ext cx="7010400" cy="1751313"/>
              </a:xfrm>
              <a:prstGeom prst="rect">
                <a:avLst/>
              </a:prstGeom>
              <a:blipFill>
                <a:blip r:embed="rId5"/>
                <a:stretch>
                  <a:fillRect l="-1266" t="-1439" b="-6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27" idx="2"/>
            <a:endCxn id="26" idx="7"/>
          </p:cNvCxnSpPr>
          <p:nvPr/>
        </p:nvCxnSpPr>
        <p:spPr>
          <a:xfrm flipH="1">
            <a:off x="6400379" y="4126907"/>
            <a:ext cx="1586657" cy="100701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8" idx="2"/>
            <a:endCxn id="26" idx="5"/>
          </p:cNvCxnSpPr>
          <p:nvPr/>
        </p:nvCxnSpPr>
        <p:spPr>
          <a:xfrm flipH="1" flipV="1">
            <a:off x="6400378" y="5317979"/>
            <a:ext cx="1573504" cy="102913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7" idx="6"/>
            <a:endCxn id="29" idx="1"/>
          </p:cNvCxnSpPr>
          <p:nvPr/>
        </p:nvCxnSpPr>
        <p:spPr>
          <a:xfrm>
            <a:off x="8254362" y="4126907"/>
            <a:ext cx="1804460" cy="972791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9" idx="3"/>
          </p:cNvCxnSpPr>
          <p:nvPr/>
        </p:nvCxnSpPr>
        <p:spPr>
          <a:xfrm flipH="1">
            <a:off x="8241208" y="5283756"/>
            <a:ext cx="1817614" cy="1063356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7" idx="4"/>
            <a:endCxn id="28" idx="0"/>
          </p:cNvCxnSpPr>
          <p:nvPr/>
        </p:nvCxnSpPr>
        <p:spPr>
          <a:xfrm flipH="1">
            <a:off x="8107546" y="4257056"/>
            <a:ext cx="13153" cy="1959907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>
              <a:xfrm>
                <a:off x="6172201" y="5095800"/>
                <a:ext cx="267327" cy="260298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1" y="5095800"/>
                <a:ext cx="267327" cy="26029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7987036" y="3996757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973883" y="6216963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0019674" y="5061577"/>
                <a:ext cx="267327" cy="260298"/>
              </a:xfrm>
              <a:prstGeom prst="ellipse">
                <a:avLst/>
              </a:prstGeom>
              <a:solidFill>
                <a:srgbClr val="00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674" y="5061577"/>
                <a:ext cx="267327" cy="26029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/>
          <p:cNvSpPr/>
          <p:nvPr/>
        </p:nvSpPr>
        <p:spPr>
          <a:xfrm rot="7272219">
            <a:off x="6283135" y="4137350"/>
            <a:ext cx="1713477" cy="912276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05864" y="5450306"/>
            <a:ext cx="1690747" cy="1003811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571059">
            <a:off x="8156477" y="5495003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11245529">
            <a:off x="8181153" y="4148672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4446090">
            <a:off x="7367595" y="4765340"/>
            <a:ext cx="1727772" cy="939425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924800" y="5265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57938" y="43989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1600" y="55830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15400" y="43638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89964" y="56592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41884" y="39863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92630" y="4264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44886" y="6023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7297" y="5924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43504" y="5164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1" name="Right Arrow 50"/>
          <p:cNvSpPr/>
          <p:nvPr/>
        </p:nvSpPr>
        <p:spPr>
          <a:xfrm rot="19621196">
            <a:off x="6297729" y="4377797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19850559">
            <a:off x="8288791" y="5560178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5400000">
            <a:off x="7214514" y="5053162"/>
            <a:ext cx="1791954" cy="483628"/>
          </a:xfrm>
          <a:prstGeom prst="rightArrow">
            <a:avLst/>
          </a:prstGeom>
          <a:solidFill>
            <a:srgbClr val="FFFF00">
              <a:alpha val="5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2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Why might we loop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|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times?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45021" y="3967043"/>
            <a:ext cx="4114800" cy="2480504"/>
            <a:chOff x="1600200" y="2362200"/>
            <a:chExt cx="5297140" cy="3193248"/>
          </a:xfrm>
        </p:grpSpPr>
        <p:cxnSp>
          <p:nvCxnSpPr>
            <p:cNvPr id="6" name="Straight Connector 5"/>
            <p:cNvCxnSpPr>
              <a:stCxn id="14" idx="2"/>
              <a:endCxn id="13" idx="7"/>
            </p:cNvCxnSpPr>
            <p:nvPr/>
          </p:nvCxnSpPr>
          <p:spPr>
            <a:xfrm flipH="1">
              <a:off x="1893942" y="2529746"/>
              <a:ext cx="2042565" cy="1296367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15" idx="2"/>
              <a:endCxn id="13" idx="5"/>
            </p:cNvCxnSpPr>
            <p:nvPr/>
          </p:nvCxnSpPr>
          <p:spPr>
            <a:xfrm flipH="1" flipV="1">
              <a:off x="1893942" y="4063059"/>
              <a:ext cx="2025632" cy="132484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14" idx="6"/>
              <a:endCxn id="16" idx="1"/>
            </p:cNvCxnSpPr>
            <p:nvPr/>
          </p:nvCxnSpPr>
          <p:spPr>
            <a:xfrm>
              <a:off x="4280647" y="2529746"/>
              <a:ext cx="2322951" cy="1252311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16" idx="3"/>
              <a:endCxn id="15" idx="6"/>
            </p:cNvCxnSpPr>
            <p:nvPr/>
          </p:nvCxnSpPr>
          <p:spPr>
            <a:xfrm flipH="1">
              <a:off x="4263714" y="4019003"/>
              <a:ext cx="2339884" cy="136889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169723" y="3733800"/>
              <a:ext cx="654577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090676" y="2618141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cxnSp>
          <p:nvCxnSpPr>
            <p:cNvPr id="12" name="Straight Connector 11"/>
            <p:cNvCxnSpPr>
              <a:stCxn id="14" idx="4"/>
              <a:endCxn id="15" idx="0"/>
            </p:cNvCxnSpPr>
            <p:nvPr/>
          </p:nvCxnSpPr>
          <p:spPr>
            <a:xfrm flipH="1">
              <a:off x="4091644" y="2697292"/>
              <a:ext cx="16933" cy="2523064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Oval 12"/>
                <p:cNvSpPr/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Oval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0200" y="3777040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/>
            <p:cNvSpPr/>
            <p:nvPr/>
          </p:nvSpPr>
          <p:spPr>
            <a:xfrm>
              <a:off x="3936507" y="23622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919574" y="522035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/>
                <p:cNvSpPr/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3200" y="3732984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 l="-2083" b="-42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/>
            <p:cNvSpPr txBox="1"/>
            <p:nvPr/>
          </p:nvSpPr>
          <p:spPr>
            <a:xfrm>
              <a:off x="2286866" y="4724400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62179" y="4662338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60632" y="2802807"/>
              <a:ext cx="955863" cy="475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100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929330" y="1615155"/>
                <a:ext cx="7010400" cy="1751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While there is an augmenting path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	add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/>
                  <a:t> to the flow of each edge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30" y="1615155"/>
                <a:ext cx="7010400" cy="1751313"/>
              </a:xfrm>
              <a:prstGeom prst="rect">
                <a:avLst/>
              </a:prstGeom>
              <a:blipFill>
                <a:blip r:embed="rId5"/>
                <a:stretch>
                  <a:fillRect l="-1266" t="-1439" b="-6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>
            <a:stCxn id="27" idx="2"/>
            <a:endCxn id="26" idx="7"/>
          </p:cNvCxnSpPr>
          <p:nvPr/>
        </p:nvCxnSpPr>
        <p:spPr>
          <a:xfrm flipH="1">
            <a:off x="6400379" y="4126907"/>
            <a:ext cx="1586657" cy="100701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8" idx="2"/>
            <a:endCxn id="26" idx="5"/>
          </p:cNvCxnSpPr>
          <p:nvPr/>
        </p:nvCxnSpPr>
        <p:spPr>
          <a:xfrm flipH="1" flipV="1">
            <a:off x="6400378" y="5317979"/>
            <a:ext cx="1573504" cy="1029133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7" idx="6"/>
            <a:endCxn id="29" idx="1"/>
          </p:cNvCxnSpPr>
          <p:nvPr/>
        </p:nvCxnSpPr>
        <p:spPr>
          <a:xfrm>
            <a:off x="8254362" y="4126907"/>
            <a:ext cx="1804460" cy="972791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9" idx="3"/>
          </p:cNvCxnSpPr>
          <p:nvPr/>
        </p:nvCxnSpPr>
        <p:spPr>
          <a:xfrm flipH="1">
            <a:off x="8241208" y="5283756"/>
            <a:ext cx="1817614" cy="1063356"/>
          </a:xfrm>
          <a:prstGeom prst="line">
            <a:avLst/>
          </a:prstGeom>
          <a:ln w="57150">
            <a:solidFill>
              <a:srgbClr val="FF66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7" idx="4"/>
            <a:endCxn id="28" idx="0"/>
          </p:cNvCxnSpPr>
          <p:nvPr/>
        </p:nvCxnSpPr>
        <p:spPr>
          <a:xfrm flipH="1">
            <a:off x="8107546" y="4257056"/>
            <a:ext cx="13153" cy="1959907"/>
          </a:xfrm>
          <a:prstGeom prst="line">
            <a:avLst/>
          </a:prstGeom>
          <a:ln w="57150">
            <a:solidFill>
              <a:srgbClr val="FF66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/>
              <p:cNvSpPr/>
              <p:nvPr/>
            </p:nvSpPr>
            <p:spPr>
              <a:xfrm>
                <a:off x="6172201" y="5095800"/>
                <a:ext cx="267327" cy="260298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Oval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1" y="5095800"/>
                <a:ext cx="267327" cy="26029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7987036" y="3996757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973883" y="6216963"/>
            <a:ext cx="267327" cy="26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/>
              <p:cNvSpPr/>
              <p:nvPr/>
            </p:nvSpPr>
            <p:spPr>
              <a:xfrm>
                <a:off x="10019674" y="5061577"/>
                <a:ext cx="267327" cy="260298"/>
              </a:xfrm>
              <a:prstGeom prst="ellipse">
                <a:avLst/>
              </a:prstGeom>
              <a:solidFill>
                <a:srgbClr val="00C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Oval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9674" y="5061577"/>
                <a:ext cx="267327" cy="260298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reeform 29"/>
          <p:cNvSpPr/>
          <p:nvPr/>
        </p:nvSpPr>
        <p:spPr>
          <a:xfrm rot="7272219">
            <a:off x="6283135" y="4137350"/>
            <a:ext cx="1713477" cy="912276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6305864" y="5450306"/>
            <a:ext cx="1690747" cy="1003811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18571059">
            <a:off x="8156477" y="5495003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 rot="11245529">
            <a:off x="8181153" y="4148672"/>
            <a:ext cx="2071867" cy="782304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 rot="14446090">
            <a:off x="7367595" y="4765340"/>
            <a:ext cx="1727772" cy="939425"/>
          </a:xfrm>
          <a:custGeom>
            <a:avLst/>
            <a:gdLst>
              <a:gd name="connsiteX0" fmla="*/ 1293963 w 1293963"/>
              <a:gd name="connsiteY0" fmla="*/ 1064634 h 1064634"/>
              <a:gd name="connsiteX1" fmla="*/ 362310 w 1293963"/>
              <a:gd name="connsiteY1" fmla="*/ 710951 h 1064634"/>
              <a:gd name="connsiteX2" fmla="*/ 0 w 1293963"/>
              <a:gd name="connsiteY2" fmla="*/ 3585 h 106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963" h="1064634">
                <a:moveTo>
                  <a:pt x="1293963" y="1064634"/>
                </a:moveTo>
                <a:cubicBezTo>
                  <a:pt x="935966" y="976213"/>
                  <a:pt x="577970" y="887792"/>
                  <a:pt x="362310" y="710951"/>
                </a:cubicBezTo>
                <a:cubicBezTo>
                  <a:pt x="146650" y="534110"/>
                  <a:pt x="24441" y="-51049"/>
                  <a:pt x="0" y="3585"/>
                </a:cubicBezTo>
              </a:path>
            </a:pathLst>
          </a:custGeom>
          <a:noFill/>
          <a:ln w="38100">
            <a:solidFill>
              <a:srgbClr val="FF33CC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924800" y="52656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057938" y="43989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991600" y="55830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15400" y="43638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89964" y="56592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41884" y="39863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392630" y="42642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44886" y="60236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577297" y="59241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43504" y="5164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70594" y="2209800"/>
            <a:ext cx="318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Each time we increase flow by 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99712" y="2579132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Loop runs 200 times</a:t>
            </a:r>
          </a:p>
        </p:txBody>
      </p:sp>
    </p:spTree>
    <p:extLst>
      <p:ext uri="{BB962C8B-B14F-4D97-AF65-F5344CB8AC3E}">
        <p14:creationId xmlns:p14="http://schemas.microsoft.com/office/powerpoint/2010/main" val="428658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Avoid this?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Edmunds-Karp Algorithm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Θ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𝐸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𝑓</m:t>
                                </m:r>
                              </m:e>
                            </m:d>
                            <m:r>
                              <a:rPr lang="en-US" i="1">
                                <a:latin typeface="Cambria Math"/>
                              </a:rPr>
                              <m:t>, </m:t>
                            </m:r>
                            <m:r>
                              <a:rPr lang="en-US" i="1">
                                <a:latin typeface="Cambria Math"/>
                              </a:rPr>
                              <m:t>𝑉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Choose </a:t>
                </a:r>
                <a:r>
                  <a:rPr lang="en-US" dirty="0">
                    <a:solidFill>
                      <a:srgbClr val="00B050"/>
                    </a:solidFill>
                  </a:rPr>
                  <a:t>augmenting path with fewest edges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81200" y="3962401"/>
                <a:ext cx="7010400" cy="212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While there is an augmenting path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sz="2400" dirty="0"/>
              </a:p>
              <a:p>
                <a:r>
                  <a:rPr lang="en-US" sz="2400" dirty="0"/>
                  <a:t>	</a:t>
                </a:r>
                <a:r>
                  <a:rPr lang="en-US" sz="2400" dirty="0">
                    <a:solidFill>
                      <a:srgbClr val="00B050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be the shortest augmenting path</a:t>
                </a:r>
              </a:p>
              <a:p>
                <a:r>
                  <a:rPr lang="en-US" sz="2400" dirty="0"/>
                  <a:t>	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i="1">
                                <a:latin typeface="Cambria Math"/>
                              </a:rPr>
                              <m:t>𝑢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𝑝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𝑓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r>
                          <a:rPr lang="en-US" sz="2400" i="1"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𝑣</m:t>
                        </m:r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	add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𝑓</m:t>
                    </m:r>
                  </m:oMath>
                </a14:m>
                <a:r>
                  <a:rPr lang="en-US" sz="2400" dirty="0"/>
                  <a:t> to the flow of each edge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𝑝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962401"/>
                <a:ext cx="7010400" cy="2120645"/>
              </a:xfrm>
              <a:prstGeom prst="rect">
                <a:avLst/>
              </a:prstGeom>
              <a:blipFill>
                <a:blip r:embed="rId3"/>
                <a:stretch>
                  <a:fillRect l="-1449" t="-1796" b="-5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1153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>
          <a:xfrm>
            <a:off x="6505904" y="4745422"/>
            <a:ext cx="1952297" cy="2112579"/>
          </a:xfrm>
          <a:custGeom>
            <a:avLst/>
            <a:gdLst>
              <a:gd name="connsiteX0" fmla="*/ 1876097 w 1876097"/>
              <a:gd name="connsiteY0" fmla="*/ 1056289 h 2112579"/>
              <a:gd name="connsiteX1" fmla="*/ 1749972 w 1876097"/>
              <a:gd name="connsiteY1" fmla="*/ 677917 h 2112579"/>
              <a:gd name="connsiteX2" fmla="*/ 1040524 w 1876097"/>
              <a:gd name="connsiteY2" fmla="*/ 236482 h 2112579"/>
              <a:gd name="connsiteX3" fmla="*/ 220717 w 1876097"/>
              <a:gd name="connsiteY3" fmla="*/ 0 h 2112579"/>
              <a:gd name="connsiteX4" fmla="*/ 63062 w 1876097"/>
              <a:gd name="connsiteY4" fmla="*/ 173420 h 2112579"/>
              <a:gd name="connsiteX5" fmla="*/ 0 w 1876097"/>
              <a:gd name="connsiteY5" fmla="*/ 2017986 h 2112579"/>
              <a:gd name="connsiteX6" fmla="*/ 268014 w 1876097"/>
              <a:gd name="connsiteY6" fmla="*/ 2112579 h 2112579"/>
              <a:gd name="connsiteX7" fmla="*/ 819807 w 1876097"/>
              <a:gd name="connsiteY7" fmla="*/ 2081048 h 2112579"/>
              <a:gd name="connsiteX8" fmla="*/ 1876097 w 1876097"/>
              <a:gd name="connsiteY8" fmla="*/ 1056289 h 211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097" h="2112579">
                <a:moveTo>
                  <a:pt x="1876097" y="1056289"/>
                </a:moveTo>
                <a:lnTo>
                  <a:pt x="1749972" y="677917"/>
                </a:lnTo>
                <a:lnTo>
                  <a:pt x="1040524" y="236482"/>
                </a:lnTo>
                <a:lnTo>
                  <a:pt x="220717" y="0"/>
                </a:lnTo>
                <a:lnTo>
                  <a:pt x="63062" y="173420"/>
                </a:lnTo>
                <a:lnTo>
                  <a:pt x="0" y="2017986"/>
                </a:lnTo>
                <a:lnTo>
                  <a:pt x="268014" y="2112579"/>
                </a:lnTo>
                <a:lnTo>
                  <a:pt x="819807" y="2081048"/>
                </a:lnTo>
                <a:lnTo>
                  <a:pt x="1876097" y="1056289"/>
                </a:lnTo>
                <a:close/>
              </a:path>
            </a:pathLst>
          </a:custGeom>
          <a:solidFill>
            <a:srgbClr val="00CC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825767" y="4635062"/>
            <a:ext cx="2238703" cy="2144110"/>
          </a:xfrm>
          <a:custGeom>
            <a:avLst/>
            <a:gdLst>
              <a:gd name="connsiteX0" fmla="*/ 0 w 2238703"/>
              <a:gd name="connsiteY0" fmla="*/ 677917 h 2144110"/>
              <a:gd name="connsiteX1" fmla="*/ 520262 w 2238703"/>
              <a:gd name="connsiteY1" fmla="*/ 1891862 h 2144110"/>
              <a:gd name="connsiteX2" fmla="*/ 1387365 w 2238703"/>
              <a:gd name="connsiteY2" fmla="*/ 2144110 h 2144110"/>
              <a:gd name="connsiteX3" fmla="*/ 2096813 w 2238703"/>
              <a:gd name="connsiteY3" fmla="*/ 2065283 h 2144110"/>
              <a:gd name="connsiteX4" fmla="*/ 2175641 w 2238703"/>
              <a:gd name="connsiteY4" fmla="*/ 1150883 h 2144110"/>
              <a:gd name="connsiteX5" fmla="*/ 2175641 w 2238703"/>
              <a:gd name="connsiteY5" fmla="*/ 1008993 h 2144110"/>
              <a:gd name="connsiteX6" fmla="*/ 2238703 w 2238703"/>
              <a:gd name="connsiteY6" fmla="*/ 63062 h 2144110"/>
              <a:gd name="connsiteX7" fmla="*/ 1702675 w 2238703"/>
              <a:gd name="connsiteY7" fmla="*/ 0 h 2144110"/>
              <a:gd name="connsiteX8" fmla="*/ 788275 w 2238703"/>
              <a:gd name="connsiteY8" fmla="*/ 94593 h 2144110"/>
              <a:gd name="connsiteX9" fmla="*/ 236482 w 2238703"/>
              <a:gd name="connsiteY9" fmla="*/ 378372 h 2144110"/>
              <a:gd name="connsiteX10" fmla="*/ 0 w 2238703"/>
              <a:gd name="connsiteY10" fmla="*/ 677917 h 214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8703" h="2144110">
                <a:moveTo>
                  <a:pt x="0" y="677917"/>
                </a:moveTo>
                <a:lnTo>
                  <a:pt x="520262" y="1891862"/>
                </a:lnTo>
                <a:lnTo>
                  <a:pt x="1387365" y="2144110"/>
                </a:lnTo>
                <a:lnTo>
                  <a:pt x="2096813" y="2065283"/>
                </a:lnTo>
                <a:lnTo>
                  <a:pt x="2175641" y="1150883"/>
                </a:lnTo>
                <a:lnTo>
                  <a:pt x="2175641" y="1008993"/>
                </a:lnTo>
                <a:lnTo>
                  <a:pt x="2238703" y="63062"/>
                </a:lnTo>
                <a:lnTo>
                  <a:pt x="1702675" y="0"/>
                </a:lnTo>
                <a:lnTo>
                  <a:pt x="788275" y="94593"/>
                </a:lnTo>
                <a:lnTo>
                  <a:pt x="236482" y="378372"/>
                </a:lnTo>
                <a:lnTo>
                  <a:pt x="0" y="677917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Showing Correctness of Ford-Fulkerson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cuts which separate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and</a:t>
                </a:r>
                <a:r>
                  <a:rPr lang="en-US" dirty="0">
                    <a:solidFill>
                      <a:srgbClr val="00CC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∪</m:t>
                    </m:r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Cost of cut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=|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2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</a:t>
                </a:r>
                <a:r>
                  <a:rPr lang="en-US" b="1" dirty="0"/>
                  <a:t>capacities</a:t>
                </a:r>
                <a:r>
                  <a:rPr lang="en-US" dirty="0"/>
                  <a:t> of </a:t>
                </a:r>
                <a:r>
                  <a:rPr lang="en-US" dirty="0">
                    <a:solidFill>
                      <a:srgbClr val="33CC33"/>
                    </a:solidFill>
                  </a:rPr>
                  <a:t>edges</a:t>
                </a:r>
                <a:r>
                  <a:rPr lang="en-US" dirty="0"/>
                  <a:t> which go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example: 5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62841" y="4683084"/>
            <a:ext cx="4256076" cy="2215790"/>
            <a:chOff x="990600" y="3017500"/>
            <a:chExt cx="4785705" cy="2491524"/>
          </a:xfrm>
        </p:grpSpPr>
        <p:cxnSp>
          <p:nvCxnSpPr>
            <p:cNvPr id="6" name="Straight Connector 5"/>
            <p:cNvCxnSpPr>
              <a:stCxn id="19" idx="2"/>
              <a:endCxn id="18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1" idx="2"/>
              <a:endCxn id="19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0" idx="2"/>
              <a:endCxn id="18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7"/>
              <a:endCxn id="21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0" idx="6"/>
              <a:endCxn id="23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1" idx="5"/>
              <a:endCxn id="22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3"/>
              <a:endCxn id="23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41514" y="397755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2079" y="313334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89892" y="5093732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05796" y="4187987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7" name="Straight Connector 16"/>
            <p:cNvCxnSpPr>
              <a:stCxn id="20" idx="0"/>
              <a:endCxn id="19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>
              <a:stCxn id="23" idx="0"/>
              <a:endCxn id="21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71600" y="47244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4983" y="30175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82292" y="4153771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1600" y="420338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2000" y="406951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27831" y="476150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77541" y="343857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0193" y="457200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193" y="4572001"/>
                <a:ext cx="42312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938428" y="4739047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428" y="4739047"/>
                <a:ext cx="44307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538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>
          <a:xfrm>
            <a:off x="6505904" y="4745422"/>
            <a:ext cx="1952297" cy="2112579"/>
          </a:xfrm>
          <a:custGeom>
            <a:avLst/>
            <a:gdLst>
              <a:gd name="connsiteX0" fmla="*/ 1876097 w 1876097"/>
              <a:gd name="connsiteY0" fmla="*/ 1056289 h 2112579"/>
              <a:gd name="connsiteX1" fmla="*/ 1749972 w 1876097"/>
              <a:gd name="connsiteY1" fmla="*/ 677917 h 2112579"/>
              <a:gd name="connsiteX2" fmla="*/ 1040524 w 1876097"/>
              <a:gd name="connsiteY2" fmla="*/ 236482 h 2112579"/>
              <a:gd name="connsiteX3" fmla="*/ 220717 w 1876097"/>
              <a:gd name="connsiteY3" fmla="*/ 0 h 2112579"/>
              <a:gd name="connsiteX4" fmla="*/ 63062 w 1876097"/>
              <a:gd name="connsiteY4" fmla="*/ 173420 h 2112579"/>
              <a:gd name="connsiteX5" fmla="*/ 0 w 1876097"/>
              <a:gd name="connsiteY5" fmla="*/ 2017986 h 2112579"/>
              <a:gd name="connsiteX6" fmla="*/ 268014 w 1876097"/>
              <a:gd name="connsiteY6" fmla="*/ 2112579 h 2112579"/>
              <a:gd name="connsiteX7" fmla="*/ 819807 w 1876097"/>
              <a:gd name="connsiteY7" fmla="*/ 2081048 h 2112579"/>
              <a:gd name="connsiteX8" fmla="*/ 1876097 w 1876097"/>
              <a:gd name="connsiteY8" fmla="*/ 1056289 h 211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097" h="2112579">
                <a:moveTo>
                  <a:pt x="1876097" y="1056289"/>
                </a:moveTo>
                <a:lnTo>
                  <a:pt x="1749972" y="677917"/>
                </a:lnTo>
                <a:lnTo>
                  <a:pt x="1040524" y="236482"/>
                </a:lnTo>
                <a:lnTo>
                  <a:pt x="220717" y="0"/>
                </a:lnTo>
                <a:lnTo>
                  <a:pt x="63062" y="173420"/>
                </a:lnTo>
                <a:lnTo>
                  <a:pt x="0" y="2017986"/>
                </a:lnTo>
                <a:lnTo>
                  <a:pt x="268014" y="2112579"/>
                </a:lnTo>
                <a:lnTo>
                  <a:pt x="819807" y="2081048"/>
                </a:lnTo>
                <a:lnTo>
                  <a:pt x="1876097" y="1056289"/>
                </a:lnTo>
                <a:close/>
              </a:path>
            </a:pathLst>
          </a:custGeom>
          <a:solidFill>
            <a:srgbClr val="00CCFF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825767" y="4635062"/>
            <a:ext cx="2238703" cy="2144110"/>
          </a:xfrm>
          <a:custGeom>
            <a:avLst/>
            <a:gdLst>
              <a:gd name="connsiteX0" fmla="*/ 0 w 2238703"/>
              <a:gd name="connsiteY0" fmla="*/ 677917 h 2144110"/>
              <a:gd name="connsiteX1" fmla="*/ 520262 w 2238703"/>
              <a:gd name="connsiteY1" fmla="*/ 1891862 h 2144110"/>
              <a:gd name="connsiteX2" fmla="*/ 1387365 w 2238703"/>
              <a:gd name="connsiteY2" fmla="*/ 2144110 h 2144110"/>
              <a:gd name="connsiteX3" fmla="*/ 2096813 w 2238703"/>
              <a:gd name="connsiteY3" fmla="*/ 2065283 h 2144110"/>
              <a:gd name="connsiteX4" fmla="*/ 2175641 w 2238703"/>
              <a:gd name="connsiteY4" fmla="*/ 1150883 h 2144110"/>
              <a:gd name="connsiteX5" fmla="*/ 2175641 w 2238703"/>
              <a:gd name="connsiteY5" fmla="*/ 1008993 h 2144110"/>
              <a:gd name="connsiteX6" fmla="*/ 2238703 w 2238703"/>
              <a:gd name="connsiteY6" fmla="*/ 63062 h 2144110"/>
              <a:gd name="connsiteX7" fmla="*/ 1702675 w 2238703"/>
              <a:gd name="connsiteY7" fmla="*/ 0 h 2144110"/>
              <a:gd name="connsiteX8" fmla="*/ 788275 w 2238703"/>
              <a:gd name="connsiteY8" fmla="*/ 94593 h 2144110"/>
              <a:gd name="connsiteX9" fmla="*/ 236482 w 2238703"/>
              <a:gd name="connsiteY9" fmla="*/ 378372 h 2144110"/>
              <a:gd name="connsiteX10" fmla="*/ 0 w 2238703"/>
              <a:gd name="connsiteY10" fmla="*/ 677917 h 2144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38703" h="2144110">
                <a:moveTo>
                  <a:pt x="0" y="677917"/>
                </a:moveTo>
                <a:lnTo>
                  <a:pt x="520262" y="1891862"/>
                </a:lnTo>
                <a:lnTo>
                  <a:pt x="1387365" y="2144110"/>
                </a:lnTo>
                <a:lnTo>
                  <a:pt x="2096813" y="2065283"/>
                </a:lnTo>
                <a:lnTo>
                  <a:pt x="2175641" y="1150883"/>
                </a:lnTo>
                <a:lnTo>
                  <a:pt x="2175641" y="1008993"/>
                </a:lnTo>
                <a:lnTo>
                  <a:pt x="2238703" y="63062"/>
                </a:lnTo>
                <a:lnTo>
                  <a:pt x="1702675" y="0"/>
                </a:lnTo>
                <a:lnTo>
                  <a:pt x="788275" y="94593"/>
                </a:lnTo>
                <a:lnTo>
                  <a:pt x="236482" y="378372"/>
                </a:lnTo>
                <a:lnTo>
                  <a:pt x="0" y="677917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Maxflow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≤</m:t>
                    </m:r>
                  </m:oMath>
                </a14:m>
                <a:r>
                  <a:rPr lang="en-US" dirty="0" err="1"/>
                  <a:t>MinCut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371601"/>
                <a:ext cx="8229600" cy="3202631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Max flow upper bounded by any cut separating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Why? “Conservation of flow”</a:t>
                </a:r>
              </a:p>
              <a:p>
                <a:pPr lvl="1"/>
                <a:r>
                  <a:rPr lang="en-US" dirty="0"/>
                  <a:t>All flow exiting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must eventually get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To get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, all “tanks” must cross the cut</a:t>
                </a:r>
              </a:p>
              <a:p>
                <a:r>
                  <a:rPr lang="en-US" dirty="0"/>
                  <a:t>Conclusion: If we find the minimum-cost cut, we’ve found the maximum flow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371601"/>
                <a:ext cx="8229600" cy="3202631"/>
              </a:xfrm>
              <a:blipFill>
                <a:blip r:embed="rId3"/>
                <a:stretch>
                  <a:fillRect l="-1389" t="-3175" b="-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62841" y="4683084"/>
            <a:ext cx="4256076" cy="2215790"/>
            <a:chOff x="990600" y="3017500"/>
            <a:chExt cx="4785705" cy="2491524"/>
          </a:xfrm>
        </p:grpSpPr>
        <p:cxnSp>
          <p:nvCxnSpPr>
            <p:cNvPr id="6" name="Straight Connector 5"/>
            <p:cNvCxnSpPr>
              <a:stCxn id="19" idx="2"/>
              <a:endCxn id="18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1" idx="2"/>
              <a:endCxn id="19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0" idx="2"/>
              <a:endCxn id="18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7"/>
              <a:endCxn id="21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0" idx="6"/>
              <a:endCxn id="23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rgbClr val="33CC3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1" idx="5"/>
              <a:endCxn id="22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3"/>
              <a:endCxn id="23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41514" y="397755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2079" y="313334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89892" y="5093732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05796" y="4187987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7" name="Straight Connector 16"/>
            <p:cNvCxnSpPr>
              <a:stCxn id="20" idx="0"/>
              <a:endCxn id="19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>
              <a:stCxn id="23" idx="0"/>
              <a:endCxn id="21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71600" y="47244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4983" y="30175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82292" y="4153771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1600" y="420338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2000" y="406951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27831" y="476150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77541" y="343857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0193" y="4572001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sz="2400" dirty="0">
                  <a:solidFill>
                    <a:srgbClr val="FF33CC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193" y="4572001"/>
                <a:ext cx="42312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938428" y="4739047"/>
                <a:ext cx="4430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428" y="4739047"/>
                <a:ext cx="44307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/>
          <p:cNvSpPr txBox="1"/>
          <p:nvPr/>
        </p:nvSpPr>
        <p:spPr>
          <a:xfrm>
            <a:off x="7056500" y="0"/>
            <a:ext cx="3674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proof in lecture supplemental</a:t>
            </a:r>
          </a:p>
        </p:txBody>
      </p:sp>
    </p:spTree>
    <p:extLst>
      <p:ext uri="{BB962C8B-B14F-4D97-AF65-F5344CB8AC3E}">
        <p14:creationId xmlns:p14="http://schemas.microsoft.com/office/powerpoint/2010/main" val="3682298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Maxflow</a:t>
            </a:r>
            <a:r>
              <a:rPr lang="en-US" dirty="0"/>
              <a:t>/</a:t>
            </a:r>
            <a:r>
              <a:rPr lang="en-US" dirty="0" err="1"/>
              <a:t>Mincut</a:t>
            </a:r>
            <a:r>
              <a:rPr lang="en-US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600200"/>
                <a:ext cx="8229600" cy="5105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show Ford-Fulkerson is correct:</a:t>
                </a:r>
              </a:p>
              <a:p>
                <a:pPr lvl="1"/>
                <a:r>
                  <a:rPr lang="en-US" dirty="0"/>
                  <a:t>Show that when there are no more augmenting paths, there is a cut with cost equal to the flow</a:t>
                </a:r>
              </a:p>
              <a:p>
                <a:r>
                  <a:rPr lang="en-US" dirty="0"/>
                  <a:t>Conclusion: the maximum flow through a network matches the minimum-cost cut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𝑇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|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Duality</a:t>
                </a:r>
              </a:p>
              <a:p>
                <a:pPr lvl="1"/>
                <a:r>
                  <a:rPr lang="en-US" dirty="0"/>
                  <a:t>When we’ve maximized max flow, we’ve minimized min cut (and vice-versa), so we can check when we’ve found one by finding the other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600200"/>
                <a:ext cx="8229600" cy="5105400"/>
              </a:xfrm>
              <a:blipFill>
                <a:blip r:embed="rId2"/>
                <a:stretch>
                  <a:fillRect l="-1852" t="-2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6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1"/>
          <p:cNvSpPr txBox="1">
            <a:spLocks/>
          </p:cNvSpPr>
          <p:nvPr/>
        </p:nvSpPr>
        <p:spPr>
          <a:xfrm>
            <a:off x="1143000" y="-327025"/>
            <a:ext cx="5181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CS4102 Algorithms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Subtitle 2"/>
          <p:cNvSpPr txBox="1">
            <a:spLocks/>
          </p:cNvSpPr>
          <p:nvPr/>
        </p:nvSpPr>
        <p:spPr>
          <a:xfrm>
            <a:off x="1512570" y="609600"/>
            <a:ext cx="3352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Fall 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http://ford.cs.virginia.edu/algo/images/Older-male-teacher-at-chalkboard.jpg">
            <a:extLst>
              <a:ext uri="{FF2B5EF4-FFF2-40B4-BE49-F238E27FC236}">
                <a16:creationId xmlns:a16="http://schemas.microsoft.com/office/drawing/2014/main" id="{5EA1336C-E8B5-CD4F-8E30-D7AC6655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80" y="4597412"/>
            <a:ext cx="3389312" cy="226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ford.cs.virginia.edu/algo/images/burnelle.png">
            <a:extLst>
              <a:ext uri="{FF2B5EF4-FFF2-40B4-BE49-F238E27FC236}">
                <a16:creationId xmlns:a16="http://schemas.microsoft.com/office/drawing/2014/main" id="{B3C3782C-7727-664F-B598-FA92AB857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027" y="0"/>
            <a:ext cx="3900973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ord.cs.virginia.edu/algo/images/frodo.png">
            <a:extLst>
              <a:ext uri="{FF2B5EF4-FFF2-40B4-BE49-F238E27FC236}">
                <a16:creationId xmlns:a16="http://schemas.microsoft.com/office/drawing/2014/main" id="{F9A4C815-5352-1945-9448-11183406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91" y="3137452"/>
            <a:ext cx="2907524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ford.cs.virginia.edu/algo/images/publicdomainq-man.png">
            <a:extLst>
              <a:ext uri="{FF2B5EF4-FFF2-40B4-BE49-F238E27FC236}">
                <a16:creationId xmlns:a16="http://schemas.microsoft.com/office/drawing/2014/main" id="{766DF3A7-74A6-4D48-90AD-7EE8E9CB1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702" y="3429000"/>
            <a:ext cx="176053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ford.cs.virginia.edu/algo/images/VernonDud.jpg">
            <a:extLst>
              <a:ext uri="{FF2B5EF4-FFF2-40B4-BE49-F238E27FC236}">
                <a16:creationId xmlns:a16="http://schemas.microsoft.com/office/drawing/2014/main" id="{D8328C82-2A3A-B04D-8ACD-1C70A77C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1573" y="3187700"/>
            <a:ext cx="3100305" cy="391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ford.cs.virginia.edu/algo/images/ddk3ev_cs4102_hw0.jpg">
            <a:extLst>
              <a:ext uri="{FF2B5EF4-FFF2-40B4-BE49-F238E27FC236}">
                <a16:creationId xmlns:a16="http://schemas.microsoft.com/office/drawing/2014/main" id="{F5D9702D-D82C-6545-90CD-B139DE2C3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909" y="148976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://ford.cs.virginia.edu/algo/images/Professor-Farnsworth-post.png">
            <a:extLst>
              <a:ext uri="{FF2B5EF4-FFF2-40B4-BE49-F238E27FC236}">
                <a16:creationId xmlns:a16="http://schemas.microsoft.com/office/drawing/2014/main" id="{775D046F-931E-FC49-9369-F6D401042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326" y="1184281"/>
            <a:ext cx="2548627" cy="2051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://ford.cs.virginia.edu/algo/images/test.jpg">
            <a:extLst>
              <a:ext uri="{FF2B5EF4-FFF2-40B4-BE49-F238E27FC236}">
                <a16:creationId xmlns:a16="http://schemas.microsoft.com/office/drawing/2014/main" id="{ACBFCFCE-046A-EF44-A479-D340581B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157" y="454031"/>
            <a:ext cx="1934669" cy="27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ford.cs.virginia.edu/algo/images/superman-caricature-full.jpg">
            <a:extLst>
              <a:ext uri="{FF2B5EF4-FFF2-40B4-BE49-F238E27FC236}">
                <a16:creationId xmlns:a16="http://schemas.microsoft.com/office/drawing/2014/main" id="{EC54D4B6-2DA1-2C41-9A94-35A75E00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130" y="0"/>
            <a:ext cx="2103437" cy="299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70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4"/>
          <p:cNvSpPr/>
          <p:nvPr/>
        </p:nvSpPr>
        <p:spPr>
          <a:xfrm>
            <a:off x="2690649" y="2396360"/>
            <a:ext cx="3578773" cy="2112579"/>
          </a:xfrm>
          <a:custGeom>
            <a:avLst/>
            <a:gdLst>
              <a:gd name="connsiteX0" fmla="*/ 3231931 w 3578773"/>
              <a:gd name="connsiteY0" fmla="*/ 472965 h 2112579"/>
              <a:gd name="connsiteX1" fmla="*/ 3578773 w 3578773"/>
              <a:gd name="connsiteY1" fmla="*/ 993227 h 2112579"/>
              <a:gd name="connsiteX2" fmla="*/ 3326524 w 3578773"/>
              <a:gd name="connsiteY2" fmla="*/ 1434662 h 2112579"/>
              <a:gd name="connsiteX3" fmla="*/ 2758966 w 3578773"/>
              <a:gd name="connsiteY3" fmla="*/ 1939158 h 2112579"/>
              <a:gd name="connsiteX4" fmla="*/ 1608083 w 3578773"/>
              <a:gd name="connsiteY4" fmla="*/ 2112579 h 2112579"/>
              <a:gd name="connsiteX5" fmla="*/ 299545 w 3578773"/>
              <a:gd name="connsiteY5" fmla="*/ 2112579 h 2112579"/>
              <a:gd name="connsiteX6" fmla="*/ 0 w 3578773"/>
              <a:gd name="connsiteY6" fmla="*/ 1702675 h 2112579"/>
              <a:gd name="connsiteX7" fmla="*/ 788276 w 3578773"/>
              <a:gd name="connsiteY7" fmla="*/ 930165 h 2112579"/>
              <a:gd name="connsiteX8" fmla="*/ 1119352 w 3578773"/>
              <a:gd name="connsiteY8" fmla="*/ 520262 h 2112579"/>
              <a:gd name="connsiteX9" fmla="*/ 1734207 w 3578773"/>
              <a:gd name="connsiteY9" fmla="*/ 0 h 2112579"/>
              <a:gd name="connsiteX10" fmla="*/ 2380593 w 3578773"/>
              <a:gd name="connsiteY10" fmla="*/ 15765 h 2112579"/>
              <a:gd name="connsiteX11" fmla="*/ 3231931 w 3578773"/>
              <a:gd name="connsiteY11" fmla="*/ 472965 h 2112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78773" h="2112579">
                <a:moveTo>
                  <a:pt x="3231931" y="472965"/>
                </a:moveTo>
                <a:lnTo>
                  <a:pt x="3578773" y="993227"/>
                </a:lnTo>
                <a:lnTo>
                  <a:pt x="3326524" y="1434662"/>
                </a:lnTo>
                <a:lnTo>
                  <a:pt x="2758966" y="1939158"/>
                </a:lnTo>
                <a:lnTo>
                  <a:pt x="1608083" y="2112579"/>
                </a:lnTo>
                <a:lnTo>
                  <a:pt x="299545" y="2112579"/>
                </a:lnTo>
                <a:lnTo>
                  <a:pt x="0" y="1702675"/>
                </a:lnTo>
                <a:lnTo>
                  <a:pt x="788276" y="930165"/>
                </a:lnTo>
                <a:lnTo>
                  <a:pt x="1119352" y="520262"/>
                </a:lnTo>
                <a:lnTo>
                  <a:pt x="1734207" y="0"/>
                </a:lnTo>
                <a:lnTo>
                  <a:pt x="2380593" y="15765"/>
                </a:lnTo>
                <a:lnTo>
                  <a:pt x="3231931" y="472965"/>
                </a:lnTo>
                <a:close/>
              </a:path>
            </a:pathLst>
          </a:custGeom>
          <a:solidFill>
            <a:srgbClr val="00CCFF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>
            <a:off x="1555531" y="2248007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Maxflow</a:t>
            </a:r>
            <a:r>
              <a:rPr lang="en-US" dirty="0"/>
              <a:t>/</a:t>
            </a:r>
            <a:r>
              <a:rPr lang="en-US" dirty="0" err="1"/>
              <a:t>Mincut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BADE50-950A-4D58-BFB2-FA2C6A8B385D}" type="slidenum">
              <a:rPr lang="en-US"/>
              <a:pPr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924800" y="1752600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1752600"/>
                <a:ext cx="1941044" cy="395558"/>
              </a:xfrm>
              <a:prstGeom prst="rect">
                <a:avLst/>
              </a:prstGeom>
              <a:blipFill>
                <a:blip r:embed="rId2"/>
                <a:stretch>
                  <a:fillRect l="-2614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1637776" y="2224358"/>
            <a:ext cx="4441565" cy="2296262"/>
            <a:chOff x="990600" y="3017500"/>
            <a:chExt cx="4785705" cy="2474180"/>
          </a:xfrm>
        </p:grpSpPr>
        <p:cxnSp>
          <p:nvCxnSpPr>
            <p:cNvPr id="8" name="Straight Connector 7"/>
            <p:cNvCxnSpPr>
              <a:stCxn id="21" idx="2"/>
              <a:endCxn id="20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3" idx="2"/>
              <a:endCxn id="21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2" idx="2"/>
              <a:endCxn id="20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2" idx="7"/>
              <a:endCxn id="23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6"/>
              <a:endCxn id="25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23" idx="5"/>
              <a:endCxn id="24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24" idx="3"/>
              <a:endCxn id="25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9" name="Straight Connector 18"/>
            <p:cNvCxnSpPr>
              <a:stCxn id="22" idx="0"/>
              <a:endCxn id="21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>
              <a:stCxn id="25" idx="0"/>
              <a:endCxn id="23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Freeform 26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48000" y="1778826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778826"/>
                <a:ext cx="1487202" cy="369332"/>
              </a:xfrm>
              <a:prstGeom prst="rect">
                <a:avLst/>
              </a:prstGeom>
              <a:blipFill>
                <a:blip r:embed="rId6"/>
                <a:stretch>
                  <a:fillRect l="-3419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6226436" y="2007426"/>
            <a:ext cx="4441565" cy="2900222"/>
            <a:chOff x="4702435" y="4126468"/>
            <a:chExt cx="4441565" cy="2900222"/>
          </a:xfrm>
        </p:grpSpPr>
        <p:grpSp>
          <p:nvGrpSpPr>
            <p:cNvPr id="38" name="Group 37"/>
            <p:cNvGrpSpPr/>
            <p:nvPr/>
          </p:nvGrpSpPr>
          <p:grpSpPr>
            <a:xfrm>
              <a:off x="4702435" y="4507468"/>
              <a:ext cx="4441565" cy="1979821"/>
              <a:chOff x="990600" y="3127078"/>
              <a:chExt cx="4785705" cy="2133220"/>
            </a:xfrm>
          </p:grpSpPr>
          <p:cxnSp>
            <p:nvCxnSpPr>
              <p:cNvPr id="53" name="Straight Connector 52"/>
              <p:cNvCxnSpPr>
                <a:stCxn id="62" idx="2"/>
                <a:endCxn id="61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64" idx="2"/>
                <a:endCxn id="62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63" idx="2"/>
                <a:endCxn id="61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EDBFF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stCxn id="63" idx="7"/>
                <a:endCxn id="64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>
                <a:stCxn id="63" idx="6"/>
                <a:endCxn id="66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64" idx="5"/>
                <a:endCxn id="65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65" idx="3"/>
                <a:endCxn id="66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stCxn id="63" idx="0"/>
                <a:endCxn id="62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Oval 60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2" name="Oval 61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Oval 64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6" name="Oval 65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7" name="Straight Connector 66"/>
              <p:cNvCxnSpPr>
                <a:stCxn id="66" idx="0"/>
                <a:endCxn id="64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EDBFF0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Freeform 67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33CC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Freeform 68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FF33CC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2577600" y="403022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672079" y="3373391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289892" y="4838693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428143" y="4603399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702402" y="427653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3314983" y="3127078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3186498" y="409975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4137578" y="420338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380535" y="406951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4827831" y="451027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777541" y="3619702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39" name="Freeform 38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448163" y="4240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1" name="Freeform 40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990180" y="4126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3" name="Freeform 42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8441793" y="4624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5" name="Freeform 44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559034" y="5898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7" name="Freeform 46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87738" y="49994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Freeform 48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783651" y="5197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51" name="Freeform 50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18350" y="65648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6842857" y="4800600"/>
            <a:ext cx="3342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 Augmenting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1648530" y="4445826"/>
                <a:ext cx="14462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/>
                        </a:rPr>
                        <m:t>|</m:t>
                      </m:r>
                      <m:r>
                        <a:rPr lang="en-US" sz="2800" i="1" dirty="0">
                          <a:latin typeface="Cambria Math"/>
                        </a:rPr>
                        <m:t>𝑓</m:t>
                      </m:r>
                      <m:r>
                        <a:rPr lang="en-US" sz="2800" i="1" dirty="0">
                          <a:latin typeface="Cambria Math"/>
                        </a:rPr>
                        <m:t>|= 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530" y="4445826"/>
                <a:ext cx="1446293" cy="523220"/>
              </a:xfrm>
              <a:prstGeom prst="rect">
                <a:avLst/>
              </a:prstGeom>
              <a:blipFill>
                <a:blip r:embed="rId9"/>
                <a:stretch>
                  <a:fillRect l="-1739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597031" y="5088138"/>
                <a:ext cx="1939313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 dirty="0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𝑆</m:t>
                              </m:r>
                              <m:r>
                                <a:rPr lang="en-US" sz="2800" i="1" dirty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800" i="1" dirty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</m:d>
                        </m:e>
                      </m:d>
                      <m:r>
                        <a:rPr lang="en-US" sz="2800" i="1" dirty="0"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031" y="5088138"/>
                <a:ext cx="1939313" cy="5786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/>
          <p:cNvSpPr txBox="1"/>
          <p:nvPr/>
        </p:nvSpPr>
        <p:spPr>
          <a:xfrm>
            <a:off x="1555531" y="5715001"/>
            <a:ext cx="84872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Idea: When there are no more augmenting paths, there exists a cut in the graph with cost matching the flow</a:t>
            </a:r>
          </a:p>
        </p:txBody>
      </p:sp>
    </p:spTree>
    <p:extLst>
      <p:ext uri="{BB962C8B-B14F-4D97-AF65-F5344CB8AC3E}">
        <p14:creationId xmlns:p14="http://schemas.microsoft.com/office/powerpoint/2010/main" val="2334319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reeform 109"/>
          <p:cNvSpPr/>
          <p:nvPr/>
        </p:nvSpPr>
        <p:spPr>
          <a:xfrm>
            <a:off x="6037313" y="4372304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/>
          <p:cNvSpPr/>
          <p:nvPr/>
        </p:nvSpPr>
        <p:spPr>
          <a:xfrm>
            <a:off x="1548787" y="4360636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152400"/>
            <a:ext cx="8229600" cy="1143000"/>
          </a:xfrm>
        </p:spPr>
        <p:txBody>
          <a:bodyPr/>
          <a:lstStyle/>
          <a:p>
            <a:r>
              <a:rPr lang="en-US" dirty="0"/>
              <a:t>Proof: </a:t>
            </a:r>
            <a:r>
              <a:rPr lang="en-US" dirty="0" err="1"/>
              <a:t>Maxflow</a:t>
            </a:r>
            <a:r>
              <a:rPr lang="en-US" dirty="0"/>
              <a:t>/</a:t>
            </a:r>
            <a:r>
              <a:rPr lang="en-US" dirty="0" err="1"/>
              <a:t>Mincut</a:t>
            </a:r>
            <a:r>
              <a:rPr lang="en-US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838200"/>
                <a:ext cx="8229600" cy="32766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|</m:t>
                    </m:r>
                    <m:r>
                      <a:rPr lang="en-US" sz="2800" i="1">
                        <a:latin typeface="Cambria Math"/>
                      </a:rPr>
                      <m:t>𝑓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/>
                  <a:t> is a max flow,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800" dirty="0"/>
                  <a:t> has no augmenting path</a:t>
                </a:r>
              </a:p>
              <a:p>
                <a:pPr lvl="1"/>
                <a:r>
                  <a:rPr lang="en-US" sz="2400" dirty="0"/>
                  <a:t>Otherwise, use that augmenting path to “push” more flow</a:t>
                </a:r>
              </a:p>
              <a:p>
                <a:r>
                  <a:rPr lang="en-US" sz="2800" dirty="0"/>
                  <a:t>Define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nodes reachable from source node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sz="2800" dirty="0"/>
                  <a:t> by positive-weight edges in the residual graph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/>
                      </a:rPr>
                      <m:t>𝑇</m:t>
                    </m:r>
                    <m:r>
                      <a:rPr lang="en-US" sz="2400" i="1" dirty="0">
                        <a:latin typeface="Cambria Math"/>
                      </a:rPr>
                      <m:t>=</m:t>
                    </m:r>
                    <m:r>
                      <a:rPr lang="en-US" sz="2400" i="1" dirty="0">
                        <a:latin typeface="Cambria Math"/>
                      </a:rPr>
                      <m:t>𝑉</m:t>
                    </m:r>
                    <m:r>
                      <a:rPr lang="en-US" sz="2400" i="1" dirty="0">
                        <a:latin typeface="Cambria Math"/>
                      </a:rPr>
                      <m:t>−</m:t>
                    </m:r>
                    <m:r>
                      <a:rPr lang="en-US" sz="2400" i="1" dirty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400" dirty="0"/>
                  <a:t> separates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sz="2400" dirty="0"/>
                  <a:t> ,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r>
                  <a:rPr lang="en-US" sz="2400" dirty="0"/>
                  <a:t> (otherwise there’s an augmenting path)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838200"/>
                <a:ext cx="8229600" cy="3276600"/>
              </a:xfrm>
              <a:blipFill>
                <a:blip r:embed="rId2"/>
                <a:stretch>
                  <a:fillRect l="-1389" t="-1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924800" y="3871642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3871642"/>
                <a:ext cx="1941044" cy="395558"/>
              </a:xfrm>
              <a:prstGeom prst="rect">
                <a:avLst/>
              </a:prstGeom>
              <a:blipFill>
                <a:blip r:embed="rId3"/>
                <a:stretch>
                  <a:fillRect l="-2614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8" name="Group 77"/>
          <p:cNvGrpSpPr/>
          <p:nvPr/>
        </p:nvGrpSpPr>
        <p:grpSpPr>
          <a:xfrm>
            <a:off x="6226436" y="4126468"/>
            <a:ext cx="4441565" cy="2900222"/>
            <a:chOff x="4702435" y="4126468"/>
            <a:chExt cx="4441565" cy="2900222"/>
          </a:xfrm>
        </p:grpSpPr>
        <p:grpSp>
          <p:nvGrpSpPr>
            <p:cNvPr id="34" name="Group 33"/>
            <p:cNvGrpSpPr/>
            <p:nvPr/>
          </p:nvGrpSpPr>
          <p:grpSpPr>
            <a:xfrm>
              <a:off x="4702435" y="4507468"/>
              <a:ext cx="4441565" cy="1979821"/>
              <a:chOff x="990600" y="3127078"/>
              <a:chExt cx="4785705" cy="2133220"/>
            </a:xfrm>
          </p:grpSpPr>
          <p:cxnSp>
            <p:nvCxnSpPr>
              <p:cNvPr id="35" name="Straight Connector 34"/>
              <p:cNvCxnSpPr>
                <a:stCxn id="44" idx="2"/>
                <a:endCxn id="43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46" idx="2"/>
                <a:endCxn id="44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45" idx="2"/>
                <a:endCxn id="43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EDBFF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45" idx="7"/>
                <a:endCxn id="46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stCxn id="45" idx="6"/>
                <a:endCxn id="48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46" idx="5"/>
                <a:endCxn id="47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stCxn id="47" idx="3"/>
                <a:endCxn id="48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45" idx="0"/>
                <a:endCxn id="44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Oval 42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4" name="Oval 43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Oval 46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Oval 47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Connector 48"/>
              <p:cNvCxnSpPr>
                <a:stCxn id="48" idx="0"/>
                <a:endCxn id="46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EDBFF0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Freeform 49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33CC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FF33CC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2577600" y="403022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672079" y="3373391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289892" y="4838693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1428143" y="4603399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702402" y="427653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314983" y="3127078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186498" y="409975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4137578" y="420338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4380535" y="406951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827831" y="451027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777541" y="3619702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63" name="Freeform 62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448163" y="4240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65" name="Freeform 64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990180" y="4126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67" name="Freeform 66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441793" y="4624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69" name="Freeform 68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559034" y="5898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72" name="Freeform 71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687738" y="49994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75" name="Freeform 74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83651" y="5197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77" name="Freeform 76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18350" y="65648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637776" y="4343400"/>
            <a:ext cx="4441565" cy="2296262"/>
            <a:chOff x="990600" y="3017500"/>
            <a:chExt cx="4785705" cy="2474180"/>
          </a:xfrm>
        </p:grpSpPr>
        <p:cxnSp>
          <p:nvCxnSpPr>
            <p:cNvPr id="80" name="Straight Connector 79"/>
            <p:cNvCxnSpPr>
              <a:stCxn id="93" idx="2"/>
              <a:endCxn id="92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95" idx="2"/>
              <a:endCxn id="93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94" idx="2"/>
              <a:endCxn id="92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94" idx="7"/>
              <a:endCxn id="95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94" idx="6"/>
              <a:endCxn id="97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95" idx="5"/>
              <a:endCxn id="96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96" idx="3"/>
              <a:endCxn id="97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91" name="Straight Connector 90"/>
            <p:cNvCxnSpPr>
              <a:stCxn id="94" idx="0"/>
              <a:endCxn id="93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Oval 91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Oval 92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93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94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Oval 95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Oval 96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8" name="Straight Connector 97"/>
            <p:cNvCxnSpPr>
              <a:stCxn id="97" idx="0"/>
              <a:endCxn id="95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Freeform 98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048000" y="3897868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897868"/>
                <a:ext cx="1487202" cy="369332"/>
              </a:xfrm>
              <a:prstGeom prst="rect">
                <a:avLst/>
              </a:prstGeom>
              <a:blipFill>
                <a:blip r:embed="rId8"/>
                <a:stretch>
                  <a:fillRect l="-341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5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09" grpId="0" animBg="1"/>
      <p:bldP spid="4" grpId="0"/>
      <p:bldP spid="74" grpId="0"/>
      <p:bldP spid="10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/>
              <a:t>Proof: </a:t>
            </a:r>
            <a:r>
              <a:rPr lang="en-US" dirty="0" err="1"/>
              <a:t>Maxflow</a:t>
            </a:r>
            <a:r>
              <a:rPr lang="en-US" dirty="0"/>
              <a:t>/</a:t>
            </a:r>
            <a:r>
              <a:rPr lang="en-US" dirty="0" err="1"/>
              <a:t>Mincut</a:t>
            </a:r>
            <a:r>
              <a:rPr lang="en-US" dirty="0"/>
              <a:t>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066800"/>
                <a:ext cx="8229600" cy="289097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800" dirty="0"/>
                  <a:t>To show: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𝑆</m:t>
                            </m:r>
                            <m:r>
                              <a:rPr lang="en-US" sz="2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n-US" sz="2800" i="1">
                        <a:latin typeface="Cambria Math"/>
                      </a:rPr>
                      <m:t>=|</m:t>
                    </m:r>
                    <m:r>
                      <a:rPr lang="en-US" sz="2800" i="1">
                        <a:latin typeface="Cambria Math"/>
                      </a:rPr>
                      <m:t>𝑓</m:t>
                    </m:r>
                    <m:r>
                      <a:rPr lang="en-US" sz="2800" i="1">
                        <a:latin typeface="Cambria Math"/>
                      </a:rPr>
                      <m:t>|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pPr lvl="1"/>
                <a:r>
                  <a:rPr lang="en-US" sz="2400" dirty="0"/>
                  <a:t>Weight of the cut matches the flow across the cut</a:t>
                </a:r>
              </a:p>
              <a:p>
                <a:r>
                  <a:rPr lang="en-US" sz="2800" dirty="0"/>
                  <a:t>Consider edge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𝑢</m:t>
                    </m:r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,</m:t>
                    </m:r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𝑣</m:t>
                    </m:r>
                    <m:r>
                      <a:rPr lang="en-US" sz="2800" i="1">
                        <a:solidFill>
                          <a:srgbClr val="0099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𝑢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𝑣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𝑇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𝑐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(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𝑢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,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𝑣</m:t>
                    </m:r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because otherwise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9900"/>
                        </a:solidFill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sz="2400" i="1">
                            <a:solidFill>
                              <a:srgbClr val="0099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US" sz="24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9900"/>
                            </a:solidFill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&gt;0</m:t>
                    </m:r>
                  </m:oMath>
                </a14:m>
                <a:r>
                  <a:rPr lang="en-US" sz="24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, which would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𝑣</m:t>
                    </m:r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endParaRPr lang="en-US" sz="2400" dirty="0"/>
              </a:p>
              <a:p>
                <a:r>
                  <a:rPr lang="en-US" sz="2800" dirty="0"/>
                  <a:t>Consider edge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(</m:t>
                    </m:r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𝑦</m:t>
                    </m:r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,</m:t>
                    </m:r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9966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𝑦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𝑇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∈</m:t>
                    </m:r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r>
                  <a:rPr lang="en-US" sz="2400" dirty="0"/>
                  <a:t>, because otherwise the back edge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C6600"/>
                        </a:solidFill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sz="2400" i="1">
                            <a:solidFill>
                              <a:srgbClr val="CC66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C66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rgbClr val="CC66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CC660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&gt;0</m:t>
                    </m:r>
                  </m:oMath>
                </a14:m>
                <a:r>
                  <a:rPr lang="en-US" sz="2400" dirty="0"/>
                  <a:t> 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2400" dirty="0"/>
                  <a:t>, which would mean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en-US" sz="2400" i="1">
                        <a:latin typeface="Cambria Math"/>
                      </a:rPr>
                      <m:t>∈</m:t>
                    </m:r>
                    <m:r>
                      <a:rPr lang="en-US" sz="2400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066800"/>
                <a:ext cx="8229600" cy="2890978"/>
              </a:xfrm>
              <a:blipFill>
                <a:blip r:embed="rId2"/>
                <a:stretch>
                  <a:fillRect l="-1235" t="-3509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6037313" y="4432214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548787" y="4420546"/>
            <a:ext cx="2222938" cy="1418897"/>
          </a:xfrm>
          <a:custGeom>
            <a:avLst/>
            <a:gdLst>
              <a:gd name="connsiteX0" fmla="*/ 2222938 w 2222938"/>
              <a:gd name="connsiteY0" fmla="*/ 141890 h 1418897"/>
              <a:gd name="connsiteX1" fmla="*/ 1923393 w 2222938"/>
              <a:gd name="connsiteY1" fmla="*/ 977462 h 1418897"/>
              <a:gd name="connsiteX2" fmla="*/ 1182414 w 2222938"/>
              <a:gd name="connsiteY2" fmla="*/ 1418897 h 1418897"/>
              <a:gd name="connsiteX3" fmla="*/ 252248 w 2222938"/>
              <a:gd name="connsiteY3" fmla="*/ 1403131 h 1418897"/>
              <a:gd name="connsiteX4" fmla="*/ 0 w 2222938"/>
              <a:gd name="connsiteY4" fmla="*/ 961697 h 1418897"/>
              <a:gd name="connsiteX5" fmla="*/ 31531 w 2222938"/>
              <a:gd name="connsiteY5" fmla="*/ 472966 h 1418897"/>
              <a:gd name="connsiteX6" fmla="*/ 614855 w 2222938"/>
              <a:gd name="connsiteY6" fmla="*/ 31531 h 1418897"/>
              <a:gd name="connsiteX7" fmla="*/ 1481959 w 2222938"/>
              <a:gd name="connsiteY7" fmla="*/ 0 h 1418897"/>
              <a:gd name="connsiteX8" fmla="*/ 2128345 w 2222938"/>
              <a:gd name="connsiteY8" fmla="*/ 15766 h 1418897"/>
              <a:gd name="connsiteX9" fmla="*/ 2222938 w 2222938"/>
              <a:gd name="connsiteY9" fmla="*/ 14189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2938" h="1418897">
                <a:moveTo>
                  <a:pt x="2222938" y="141890"/>
                </a:moveTo>
                <a:lnTo>
                  <a:pt x="1923393" y="977462"/>
                </a:lnTo>
                <a:lnTo>
                  <a:pt x="1182414" y="1418897"/>
                </a:lnTo>
                <a:lnTo>
                  <a:pt x="252248" y="1403131"/>
                </a:lnTo>
                <a:lnTo>
                  <a:pt x="0" y="961697"/>
                </a:lnTo>
                <a:lnTo>
                  <a:pt x="31531" y="472966"/>
                </a:lnTo>
                <a:lnTo>
                  <a:pt x="614855" y="31531"/>
                </a:lnTo>
                <a:lnTo>
                  <a:pt x="1481959" y="0"/>
                </a:lnTo>
                <a:lnTo>
                  <a:pt x="2128345" y="15766"/>
                </a:lnTo>
                <a:lnTo>
                  <a:pt x="2222938" y="141890"/>
                </a:lnTo>
                <a:close/>
              </a:path>
            </a:pathLst>
          </a:custGeom>
          <a:solidFill>
            <a:srgbClr val="FFA7FF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924800" y="3931552"/>
                <a:ext cx="1941044" cy="3955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Residual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u="sng">
                            <a:latin typeface="Cambria Math"/>
                          </a:rPr>
                          <m:t>𝑮</m:t>
                        </m:r>
                      </m:e>
                      <m:sub>
                        <m:r>
                          <a:rPr lang="en-US" b="1" i="1" u="sng">
                            <a:latin typeface="Cambria Math"/>
                          </a:rPr>
                          <m:t>𝒇</m:t>
                        </m:r>
                      </m:sub>
                    </m:sSub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3931552"/>
                <a:ext cx="1941044" cy="395558"/>
              </a:xfrm>
              <a:prstGeom prst="rect">
                <a:avLst/>
              </a:prstGeom>
              <a:blipFill>
                <a:blip r:embed="rId3"/>
                <a:stretch>
                  <a:fillRect l="-2614" t="-6250"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6226436" y="4186378"/>
            <a:ext cx="4441565" cy="2900222"/>
            <a:chOff x="4702435" y="4126468"/>
            <a:chExt cx="4441565" cy="2900222"/>
          </a:xfrm>
        </p:grpSpPr>
        <p:grpSp>
          <p:nvGrpSpPr>
            <p:cNvPr id="9" name="Group 8"/>
            <p:cNvGrpSpPr/>
            <p:nvPr/>
          </p:nvGrpSpPr>
          <p:grpSpPr>
            <a:xfrm>
              <a:off x="4702435" y="4507468"/>
              <a:ext cx="4441565" cy="1979821"/>
              <a:chOff x="990600" y="3127078"/>
              <a:chExt cx="4785705" cy="2133220"/>
            </a:xfrm>
          </p:grpSpPr>
          <p:cxnSp>
            <p:nvCxnSpPr>
              <p:cNvPr id="24" name="Straight Connector 23"/>
              <p:cNvCxnSpPr>
                <a:stCxn id="33" idx="2"/>
                <a:endCxn id="32" idx="7"/>
              </p:cNvCxnSpPr>
              <p:nvPr/>
            </p:nvCxnSpPr>
            <p:spPr>
              <a:xfrm flipH="1">
                <a:off x="1284342" y="3317971"/>
                <a:ext cx="1344595" cy="455510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35" idx="2"/>
                <a:endCxn id="33" idx="6"/>
              </p:cNvCxnSpPr>
              <p:nvPr/>
            </p:nvCxnSpPr>
            <p:spPr>
              <a:xfrm flipH="1" flipV="1">
                <a:off x="2973077" y="3317971"/>
                <a:ext cx="1107387" cy="137723"/>
              </a:xfrm>
              <a:prstGeom prst="line">
                <a:avLst/>
              </a:prstGeom>
              <a:ln w="57150">
                <a:solidFill>
                  <a:srgbClr val="33CC33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34" idx="2"/>
                <a:endCxn id="32" idx="5"/>
              </p:cNvCxnSpPr>
              <p:nvPr/>
            </p:nvCxnSpPr>
            <p:spPr>
              <a:xfrm flipH="1" flipV="1">
                <a:off x="1284342" y="4010427"/>
                <a:ext cx="1172525" cy="1033919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FF33CC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34" idx="7"/>
                <a:endCxn id="35" idx="3"/>
              </p:cNvCxnSpPr>
              <p:nvPr/>
            </p:nvCxnSpPr>
            <p:spPr>
              <a:xfrm flipV="1">
                <a:off x="2750609" y="3574167"/>
                <a:ext cx="1380253" cy="13517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34" idx="6"/>
                <a:endCxn id="37" idx="2"/>
              </p:cNvCxnSpPr>
              <p:nvPr/>
            </p:nvCxnSpPr>
            <p:spPr>
              <a:xfrm>
                <a:off x="2801007" y="5044346"/>
                <a:ext cx="1329638" cy="48406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35" idx="5"/>
                <a:endCxn id="36" idx="1"/>
              </p:cNvCxnSpPr>
              <p:nvPr/>
            </p:nvCxnSpPr>
            <p:spPr>
              <a:xfrm>
                <a:off x="4374206" y="3574167"/>
                <a:ext cx="1108357" cy="495347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36" idx="3"/>
                <a:endCxn id="37" idx="6"/>
              </p:cNvCxnSpPr>
              <p:nvPr/>
            </p:nvCxnSpPr>
            <p:spPr>
              <a:xfrm flipH="1">
                <a:off x="4474785" y="4306460"/>
                <a:ext cx="1007778" cy="786292"/>
              </a:xfrm>
              <a:prstGeom prst="line">
                <a:avLst/>
              </a:prstGeom>
              <a:ln w="57150">
                <a:solidFill>
                  <a:schemeClr val="accent6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34" idx="0"/>
                <a:endCxn id="33" idx="4"/>
              </p:cNvCxnSpPr>
              <p:nvPr/>
            </p:nvCxnSpPr>
            <p:spPr>
              <a:xfrm flipV="1">
                <a:off x="2628937" y="3485517"/>
                <a:ext cx="172070" cy="1391283"/>
              </a:xfrm>
              <a:prstGeom prst="line">
                <a:avLst/>
              </a:prstGeom>
              <a:ln w="57150">
                <a:solidFill>
                  <a:srgbClr val="9966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Oval 31"/>
                  <p:cNvSpPr/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latin typeface="Cambria Math"/>
                            </a:rPr>
                            <m:t>𝑠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3" name="Oval 6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3724408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solidFill>
                      <a:srgbClr val="7030A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Oval 32"/>
              <p:cNvSpPr/>
              <p:nvPr/>
            </p:nvSpPr>
            <p:spPr>
              <a:xfrm>
                <a:off x="2628937" y="3150425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2456867" y="4876800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080464" y="3288148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Oval 35"/>
                  <p:cNvSpPr/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solidFill>
                    <a:srgbClr val="00CCFF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7" name="Oval 6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2165" y="4020441"/>
                    <a:ext cx="344140" cy="335092"/>
                  </a:xfrm>
                  <a:prstGeom prst="ellipse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Oval 36"/>
              <p:cNvSpPr/>
              <p:nvPr/>
            </p:nvSpPr>
            <p:spPr>
              <a:xfrm>
                <a:off x="4130645" y="4925206"/>
                <a:ext cx="344140" cy="33509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8" name="Straight Connector 37"/>
              <p:cNvCxnSpPr>
                <a:stCxn id="37" idx="0"/>
                <a:endCxn id="35" idx="4"/>
              </p:cNvCxnSpPr>
              <p:nvPr/>
            </p:nvCxnSpPr>
            <p:spPr>
              <a:xfrm flipH="1" flipV="1">
                <a:off x="4252534" y="3623240"/>
                <a:ext cx="50181" cy="1301966"/>
              </a:xfrm>
              <a:prstGeom prst="line">
                <a:avLst/>
              </a:prstGeom>
              <a:ln w="57150">
                <a:gradFill>
                  <a:gsLst>
                    <a:gs pos="0">
                      <a:srgbClr val="EDBFF0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Freeform 38"/>
              <p:cNvSpPr/>
              <p:nvPr/>
            </p:nvSpPr>
            <p:spPr>
              <a:xfrm>
                <a:off x="4370266" y="3581400"/>
                <a:ext cx="201734" cy="1364776"/>
              </a:xfrm>
              <a:custGeom>
                <a:avLst/>
                <a:gdLst>
                  <a:gd name="connsiteX0" fmla="*/ 77638 w 201734"/>
                  <a:gd name="connsiteY0" fmla="*/ 1364776 h 1364776"/>
                  <a:gd name="connsiteX1" fmla="*/ 200467 w 201734"/>
                  <a:gd name="connsiteY1" fmla="*/ 655093 h 1364776"/>
                  <a:gd name="connsiteX2" fmla="*/ 9399 w 201734"/>
                  <a:gd name="connsiteY2" fmla="*/ 0 h 136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1734" h="1364776">
                    <a:moveTo>
                      <a:pt x="77638" y="1364776"/>
                    </a:moveTo>
                    <a:cubicBezTo>
                      <a:pt x="144739" y="1123666"/>
                      <a:pt x="211840" y="882556"/>
                      <a:pt x="200467" y="655093"/>
                    </a:cubicBezTo>
                    <a:cubicBezTo>
                      <a:pt x="189094" y="427630"/>
                      <a:pt x="-49741" y="9098"/>
                      <a:pt x="9399" y="0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33CC"/>
                    </a:gs>
                    <a:gs pos="50000">
                      <a:srgbClr val="FF6600"/>
                    </a:gs>
                    <a:gs pos="100000">
                      <a:srgbClr val="FF6600"/>
                    </a:gs>
                  </a:gsLst>
                  <a:lin ang="5400000" scaled="0"/>
                </a:gra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190445" y="4093962"/>
                <a:ext cx="1293963" cy="1064634"/>
              </a:xfrm>
              <a:custGeom>
                <a:avLst/>
                <a:gdLst>
                  <a:gd name="connsiteX0" fmla="*/ 1293963 w 1293963"/>
                  <a:gd name="connsiteY0" fmla="*/ 1064634 h 1064634"/>
                  <a:gd name="connsiteX1" fmla="*/ 362310 w 1293963"/>
                  <a:gd name="connsiteY1" fmla="*/ 710951 h 1064634"/>
                  <a:gd name="connsiteX2" fmla="*/ 0 w 1293963"/>
                  <a:gd name="connsiteY2" fmla="*/ 3585 h 1064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93963" h="1064634">
                    <a:moveTo>
                      <a:pt x="1293963" y="1064634"/>
                    </a:moveTo>
                    <a:cubicBezTo>
                      <a:pt x="935966" y="976213"/>
                      <a:pt x="577970" y="887792"/>
                      <a:pt x="362310" y="710951"/>
                    </a:cubicBezTo>
                    <a:cubicBezTo>
                      <a:pt x="146650" y="534110"/>
                      <a:pt x="24441" y="-51049"/>
                      <a:pt x="0" y="3585"/>
                    </a:cubicBezTo>
                  </a:path>
                </a:pathLst>
              </a:custGeom>
              <a:noFill/>
              <a:ln w="38100">
                <a:gradFill>
                  <a:gsLst>
                    <a:gs pos="0">
                      <a:srgbClr val="FF6600"/>
                    </a:gs>
                    <a:gs pos="50000">
                      <a:srgbClr val="FF6600"/>
                    </a:gs>
                    <a:gs pos="100000">
                      <a:srgbClr val="FF33CC"/>
                    </a:gs>
                  </a:gsLst>
                  <a:lin ang="5400000" scaled="0"/>
                </a:gra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577600" y="403022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672079" y="3373391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289892" y="4838693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1428143" y="4603399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1702402" y="427653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314983" y="3127078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186498" y="409975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137578" y="4203386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2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380535" y="4069514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4827831" y="4510275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777541" y="3619702"/>
                <a:ext cx="325061" cy="397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</p:grpSp>
        <p:sp>
          <p:nvSpPr>
            <p:cNvPr id="10" name="Freeform 9"/>
            <p:cNvSpPr/>
            <p:nvPr/>
          </p:nvSpPr>
          <p:spPr>
            <a:xfrm rot="7272219">
              <a:off x="4962943" y="4283723"/>
              <a:ext cx="1200914" cy="988077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48163" y="4240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2" name="Freeform 11"/>
            <p:cNvSpPr/>
            <p:nvPr/>
          </p:nvSpPr>
          <p:spPr>
            <a:xfrm rot="8454450">
              <a:off x="6627343" y="4147099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90180" y="4126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Freeform 13"/>
            <p:cNvSpPr/>
            <p:nvPr/>
          </p:nvSpPr>
          <p:spPr>
            <a:xfrm rot="9991492">
              <a:off x="7993905" y="4613720"/>
              <a:ext cx="895776" cy="79486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41793" y="462480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6" name="Freeform 15"/>
            <p:cNvSpPr/>
            <p:nvPr/>
          </p:nvSpPr>
          <p:spPr>
            <a:xfrm rot="17279004">
              <a:off x="7982057" y="5661396"/>
              <a:ext cx="998108" cy="7616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59034" y="58987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8" name="Freeform 17"/>
            <p:cNvSpPr/>
            <p:nvPr/>
          </p:nvSpPr>
          <p:spPr>
            <a:xfrm rot="5400000">
              <a:off x="6368388" y="4903002"/>
              <a:ext cx="1183985" cy="1219452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87738" y="49994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Freeform 19"/>
            <p:cNvSpPr/>
            <p:nvPr/>
          </p:nvSpPr>
          <p:spPr>
            <a:xfrm rot="4139862">
              <a:off x="5581543" y="5154649"/>
              <a:ext cx="1182599" cy="720109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83651" y="51974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22" name="Freeform 21"/>
            <p:cNvSpPr/>
            <p:nvPr/>
          </p:nvSpPr>
          <p:spPr>
            <a:xfrm rot="19173573">
              <a:off x="6373991" y="6008656"/>
              <a:ext cx="1100794" cy="10180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rgbClr val="FF33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18350" y="65648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1637776" y="4403310"/>
            <a:ext cx="4441565" cy="2296262"/>
            <a:chOff x="990600" y="3017500"/>
            <a:chExt cx="4785705" cy="2474180"/>
          </a:xfrm>
        </p:grpSpPr>
        <p:cxnSp>
          <p:nvCxnSpPr>
            <p:cNvPr id="53" name="Straight Connector 52"/>
            <p:cNvCxnSpPr>
              <a:stCxn id="66" idx="2"/>
              <a:endCxn id="65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68" idx="2"/>
              <a:endCxn id="66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rgbClr val="33CC33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7" idx="2"/>
              <a:endCxn id="65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67" idx="7"/>
              <a:endCxn id="68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67" idx="6"/>
              <a:endCxn id="70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8" idx="5"/>
              <a:endCxn id="69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9" idx="3"/>
              <a:endCxn id="70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2286607" y="3759575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72079" y="3133349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289892" y="509373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3/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190445" y="474054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64" name="Straight Connector 63"/>
            <p:cNvCxnSpPr>
              <a:stCxn id="67" idx="0"/>
              <a:endCxn id="66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rgbClr val="9966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Oval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Oval 65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Oval 66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Oval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Oval 69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1" name="Straight Connector 70"/>
            <p:cNvCxnSpPr>
              <a:stCxn id="70" idx="0"/>
              <a:endCxn id="68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Freeform 71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702402" y="4093852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314983" y="301750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186498" y="375957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785680" y="4203386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572000" y="406951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827831" y="4761510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777541" y="3438574"/>
              <a:ext cx="547870" cy="3979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3048000" y="3957778"/>
                <a:ext cx="1487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u="sng" dirty="0"/>
                  <a:t>Flow Graph </a:t>
                </a:r>
                <a14:m>
                  <m:oMath xmlns:m="http://schemas.openxmlformats.org/officeDocument/2006/math">
                    <m:r>
                      <a:rPr lang="en-US" b="1" i="1" u="sng">
                        <a:latin typeface="Cambria Math"/>
                      </a:rPr>
                      <m:t>𝑮</m:t>
                    </m:r>
                  </m:oMath>
                </a14:m>
                <a:endParaRPr lang="en-US" b="1" u="sng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957778"/>
                <a:ext cx="1487202" cy="369332"/>
              </a:xfrm>
              <a:prstGeom prst="rect">
                <a:avLst/>
              </a:prstGeom>
              <a:blipFill>
                <a:blip r:embed="rId8"/>
                <a:stretch>
                  <a:fillRect l="-3419"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53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219200"/>
                <a:ext cx="8229600" cy="5486400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flow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is upper-bounded by the sum of capacities of edges crossing any cut separating source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and sink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When Ford-Fulkerson Terminates, there are no more augmenting 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When there are no more augmenting paths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then we can define a cut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3CC"/>
                        </a:solidFill>
                        <a:latin typeface="Cambria Math"/>
                      </a:rPr>
                      <m:t>𝑆</m:t>
                    </m:r>
                    <m:r>
                      <a:rPr lang="en-US" i="1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nodes reachable from source node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by positive-weight edges in the residual graph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sum of edge capacities crossing this cut must match the flow of the graph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Therefore this flow is maximal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219200"/>
                <a:ext cx="8229600" cy="5486400"/>
              </a:xfrm>
              <a:blipFill>
                <a:blip r:embed="rId2"/>
                <a:stretch>
                  <a:fillRect l="-1389" t="-2546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49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Maxflow</a:t>
            </a:r>
            <a:r>
              <a:rPr lang="en-US" dirty="0"/>
              <a:t>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Ford-Fulkerson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/>
                      </a:rPr>
                      <m:t>𝚯</m:t>
                    </m:r>
                    <m:r>
                      <a:rPr lang="en-US" b="1" i="1" smtClean="0">
                        <a:latin typeface="Cambria Math"/>
                      </a:rPr>
                      <m:t>(</m:t>
                    </m:r>
                    <m:r>
                      <a:rPr lang="en-US" b="1" i="1" smtClean="0">
                        <a:latin typeface="Cambria Math"/>
                      </a:rPr>
                      <m:t>𝑬</m:t>
                    </m:r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/>
                          </a:rPr>
                          <m:t>𝒇</m:t>
                        </m:r>
                      </m:e>
                    </m:d>
                    <m:r>
                      <a:rPr lang="en-US" b="1" i="1" smtClean="0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Edmonds-Karp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𝜣</m:t>
                    </m:r>
                    <m:r>
                      <a:rPr lang="en-US" b="1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𝑬</m:t>
                        </m:r>
                      </m:e>
                      <m:sup>
                        <m:r>
                          <a:rPr lang="en-US" b="1" i="1" smtClean="0">
                            <a:latin typeface="Cambria Math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/>
                      </a:rPr>
                      <m:t>𝑽</m:t>
                    </m:r>
                    <m:r>
                      <a:rPr lang="en-US" b="1" i="1">
                        <a:latin typeface="Cambria Math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Push-Relabel (</a:t>
                </a:r>
                <a:r>
                  <a:rPr lang="en-US" dirty="0" err="1"/>
                  <a:t>Tarjan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Θ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𝐸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Faster Push-Relabel (also </a:t>
                </a:r>
                <a:r>
                  <a:rPr lang="en-US" dirty="0" err="1"/>
                  <a:t>Tarjan</a:t>
                </a:r>
                <a:r>
                  <a:rPr lang="en-US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Θ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1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</a:t>
            </a:r>
          </a:p>
          <a:p>
            <a:r>
              <a:rPr lang="en-US" dirty="0" err="1"/>
              <a:t>MaxFlow</a:t>
            </a:r>
            <a:r>
              <a:rPr lang="en-US" dirty="0"/>
              <a:t>/</a:t>
            </a:r>
            <a:r>
              <a:rPr lang="en-US" dirty="0" err="1"/>
              <a:t>MinCut</a:t>
            </a:r>
            <a:endParaRPr lang="en-US" dirty="0"/>
          </a:p>
          <a:p>
            <a:r>
              <a:rPr lang="en-US" dirty="0"/>
              <a:t>Ford-Fulkerson</a:t>
            </a:r>
          </a:p>
          <a:p>
            <a:r>
              <a:rPr lang="en-US" dirty="0"/>
              <a:t>Edmunds-Karp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3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CLRS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25</a:t>
            </a:r>
          </a:p>
          <a:p>
            <a:r>
              <a:rPr lang="en-US" dirty="0"/>
              <a:t>Chapter 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15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HW8 due Friday 11/30 at 11pm</a:t>
            </a:r>
          </a:p>
          <a:p>
            <a:pPr lvl="1"/>
            <a:r>
              <a:rPr lang="en-US" dirty="0"/>
              <a:t>Written (use </a:t>
            </a:r>
            <a:r>
              <a:rPr lang="en-US" dirty="0" err="1"/>
              <a:t>LaTeX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4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Flow / Min Cut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64" y="1143001"/>
            <a:ext cx="69056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71081" y="6176323"/>
            <a:ext cx="3621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Railway map of Western USSR, 1955</a:t>
            </a:r>
          </a:p>
        </p:txBody>
      </p:sp>
    </p:spTree>
    <p:extLst>
      <p:ext uri="{BB962C8B-B14F-4D97-AF65-F5344CB8AC3E}">
        <p14:creationId xmlns:p14="http://schemas.microsoft.com/office/powerpoint/2010/main" val="355709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=(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Source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CCFF"/>
                    </a:solidFill>
                  </a:rPr>
                  <a:t>Sink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CCFF"/>
                        </a:solidFill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B050"/>
                    </a:solidFill>
                  </a:rPr>
                  <a:t>Edge Capacities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∈</m:t>
                    </m:r>
                  </m:oMath>
                </a14:m>
                <a:r>
                  <a:rPr lang="en-US" dirty="0"/>
                  <a:t> Positive Real numbers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Max flow intuition: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is a faucet,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is a drain,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dirty="0"/>
                  <a:t> connects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dirty="0"/>
                  <a:t> through a network of pipes with given capacities, what is the maximum amount of water which can flow from the faucet to the drain?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2695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001356" y="990600"/>
            <a:ext cx="4256076" cy="2215790"/>
            <a:chOff x="990600" y="3017500"/>
            <a:chExt cx="4785705" cy="2491524"/>
          </a:xfrm>
        </p:grpSpPr>
        <p:cxnSp>
          <p:nvCxnSpPr>
            <p:cNvPr id="6" name="Straight Connector 5"/>
            <p:cNvCxnSpPr>
              <a:stCxn id="19" idx="2"/>
              <a:endCxn id="18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1" idx="2"/>
              <a:endCxn id="19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0" idx="2"/>
              <a:endCxn id="18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7"/>
              <a:endCxn id="21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0" idx="6"/>
              <a:endCxn id="23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1" idx="5"/>
              <a:endCxn id="22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3"/>
              <a:endCxn id="23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441514" y="397755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2079" y="313334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89892" y="5093732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05796" y="4187987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cxnSp>
          <p:nvCxnSpPr>
            <p:cNvPr id="17" name="Straight Connector 16"/>
            <p:cNvCxnSpPr>
              <a:stCxn id="20" idx="0"/>
              <a:endCxn id="19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>
              <a:stCxn id="23" idx="0"/>
              <a:endCxn id="21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71600" y="47244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4983" y="3017500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482292" y="4153771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01600" y="4203386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2000" y="406951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27831" y="4761509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77541" y="3438574"/>
              <a:ext cx="33922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3781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8229600" cy="1143000"/>
          </a:xfrm>
        </p:spPr>
        <p:txBody>
          <a:bodyPr/>
          <a:lstStyle/>
          <a:p>
            <a:r>
              <a:rPr lang="en-US" dirty="0"/>
              <a:t>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0" y="1524000"/>
                <a:ext cx="8229600" cy="5029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Assignment of values to edges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Amount of water going through that pipe</a:t>
                </a:r>
              </a:p>
              <a:p>
                <a:r>
                  <a:rPr lang="en-US" dirty="0"/>
                  <a:t>Capacity constraint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𝑐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𝑒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dirty="0"/>
                  <a:t>Flow cannot exceed capacity</a:t>
                </a:r>
              </a:p>
              <a:p>
                <a:r>
                  <a:rPr lang="en-US" dirty="0"/>
                  <a:t>Flow constraint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∀</m:t>
                    </m:r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r>
                      <a:rPr lang="en-US" b="0" i="1" smtClean="0">
                        <a:latin typeface="Cambria Math"/>
                      </a:rPr>
                      <m:t>−{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𝑖𝑛𝑓𝑙𝑜𝑤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r>
                      <a:rPr lang="en-US" b="0" i="1" dirty="0" smtClean="0">
                        <a:latin typeface="Cambria Math"/>
                      </a:rPr>
                      <m:t>𝑜𝑢𝑡𝑓𝑙𝑜𝑤</m:t>
                    </m:r>
                    <m:r>
                      <a:rPr lang="en-US" b="0" i="1" dirty="0" smtClean="0">
                        <a:latin typeface="Cambria Math"/>
                      </a:rPr>
                      <m:t>(</m:t>
                    </m:r>
                    <m:r>
                      <a:rPr lang="en-US" b="0" i="1" dirty="0" smtClean="0">
                        <a:latin typeface="Cambria Math"/>
                      </a:rPr>
                      <m:t>𝑣</m:t>
                    </m:r>
                    <m:r>
                      <a:rPr lang="en-US" b="0" i="1" dirty="0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𝑖𝑛𝑓𝑙𝑜𝑤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𝑜𝑢𝑡</m:t>
                    </m:r>
                    <m:r>
                      <a:rPr lang="en-US" i="1">
                        <a:latin typeface="Cambria Math"/>
                      </a:rPr>
                      <m:t>𝑓𝑙𝑜𝑤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</a:rPr>
                          <m:t>𝑉</m:t>
                        </m:r>
                      </m:sub>
                      <m:sup/>
                      <m:e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Water going in must match water coming out</a:t>
                </a:r>
              </a:p>
              <a:p>
                <a:r>
                  <a:rPr lang="en-US" dirty="0"/>
                  <a:t>Flow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|=</m:t>
                    </m:r>
                    <m:r>
                      <a:rPr lang="en-US" b="0" i="1" smtClean="0">
                        <a:latin typeface="Cambria Math"/>
                      </a:rPr>
                      <m:t>𝑜𝑢𝑡𝑓𝑙𝑜𝑤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𝑖𝑛𝑓𝑙𝑜𝑤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Net outflow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524000"/>
                <a:ext cx="8229600" cy="5029200"/>
              </a:xfrm>
              <a:blipFill>
                <a:blip r:embed="rId2"/>
                <a:stretch>
                  <a:fillRect l="-1235" t="-2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324600" y="0"/>
            <a:ext cx="4256076" cy="2215790"/>
            <a:chOff x="990600" y="3017500"/>
            <a:chExt cx="4785705" cy="2491524"/>
          </a:xfrm>
        </p:grpSpPr>
        <p:cxnSp>
          <p:nvCxnSpPr>
            <p:cNvPr id="6" name="Straight Connector 5"/>
            <p:cNvCxnSpPr>
              <a:stCxn id="19" idx="2"/>
              <a:endCxn id="18" idx="7"/>
            </p:cNvCxnSpPr>
            <p:nvPr/>
          </p:nvCxnSpPr>
          <p:spPr>
            <a:xfrm flipH="1">
              <a:off x="1284342" y="3317971"/>
              <a:ext cx="1344595" cy="455510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stCxn id="21" idx="2"/>
              <a:endCxn id="19" idx="6"/>
            </p:cNvCxnSpPr>
            <p:nvPr/>
          </p:nvCxnSpPr>
          <p:spPr>
            <a:xfrm flipH="1" flipV="1">
              <a:off x="2973077" y="3317971"/>
              <a:ext cx="1107387" cy="137723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20" idx="2"/>
              <a:endCxn id="18" idx="5"/>
            </p:cNvCxnSpPr>
            <p:nvPr/>
          </p:nvCxnSpPr>
          <p:spPr>
            <a:xfrm flipH="1" flipV="1">
              <a:off x="1284342" y="4010427"/>
              <a:ext cx="1172525" cy="1033919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stCxn id="20" idx="7"/>
              <a:endCxn id="21" idx="3"/>
            </p:cNvCxnSpPr>
            <p:nvPr/>
          </p:nvCxnSpPr>
          <p:spPr>
            <a:xfrm flipV="1">
              <a:off x="2750609" y="3574167"/>
              <a:ext cx="1380253" cy="1351706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20" idx="6"/>
              <a:endCxn id="23" idx="2"/>
            </p:cNvCxnSpPr>
            <p:nvPr/>
          </p:nvCxnSpPr>
          <p:spPr>
            <a:xfrm>
              <a:off x="2801007" y="5044346"/>
              <a:ext cx="1329638" cy="4840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21" idx="5"/>
              <a:endCxn id="22" idx="1"/>
            </p:cNvCxnSpPr>
            <p:nvPr/>
          </p:nvCxnSpPr>
          <p:spPr>
            <a:xfrm>
              <a:off x="4374206" y="3574167"/>
              <a:ext cx="1108357" cy="495347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22" idx="3"/>
              <a:endCxn id="23" idx="6"/>
            </p:cNvCxnSpPr>
            <p:nvPr/>
          </p:nvCxnSpPr>
          <p:spPr>
            <a:xfrm flipH="1">
              <a:off x="4474785" y="4306460"/>
              <a:ext cx="1007778" cy="786292"/>
            </a:xfrm>
            <a:prstGeom prst="line">
              <a:avLst/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2190153" y="3759576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2079" y="3133349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89892" y="5093732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0445" y="4740540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cxnSp>
          <p:nvCxnSpPr>
            <p:cNvPr id="17" name="Straight Connector 16"/>
            <p:cNvCxnSpPr>
              <a:stCxn id="20" idx="0"/>
              <a:endCxn id="19" idx="4"/>
            </p:cNvCxnSpPr>
            <p:nvPr/>
          </p:nvCxnSpPr>
          <p:spPr>
            <a:xfrm flipV="1">
              <a:off x="2628937" y="3485517"/>
              <a:ext cx="172070" cy="1391283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/>
                <p:cNvSpPr/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600" y="3724408"/>
                  <a:ext cx="344140" cy="335092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/>
            <p:cNvSpPr/>
            <p:nvPr/>
          </p:nvSpPr>
          <p:spPr>
            <a:xfrm>
              <a:off x="2628937" y="3150425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456867" y="4876800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080464" y="3288148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Oval 21"/>
                <p:cNvSpPr/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solidFill>
                  <a:srgbClr val="00CC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Oval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2165" y="4020441"/>
                  <a:ext cx="344140" cy="335092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Oval 22"/>
            <p:cNvSpPr/>
            <p:nvPr/>
          </p:nvSpPr>
          <p:spPr>
            <a:xfrm>
              <a:off x="4130645" y="4925206"/>
              <a:ext cx="344140" cy="33509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>
              <a:stCxn id="23" idx="0"/>
              <a:endCxn id="21" idx="4"/>
            </p:cNvCxnSpPr>
            <p:nvPr/>
          </p:nvCxnSpPr>
          <p:spPr>
            <a:xfrm flipH="1" flipV="1">
              <a:off x="4252534" y="3623240"/>
              <a:ext cx="50181" cy="1301966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Freeform 24"/>
            <p:cNvSpPr/>
            <p:nvPr/>
          </p:nvSpPr>
          <p:spPr>
            <a:xfrm>
              <a:off x="4370266" y="3581400"/>
              <a:ext cx="201734" cy="1364776"/>
            </a:xfrm>
            <a:custGeom>
              <a:avLst/>
              <a:gdLst>
                <a:gd name="connsiteX0" fmla="*/ 77638 w 201734"/>
                <a:gd name="connsiteY0" fmla="*/ 1364776 h 1364776"/>
                <a:gd name="connsiteX1" fmla="*/ 200467 w 201734"/>
                <a:gd name="connsiteY1" fmla="*/ 655093 h 1364776"/>
                <a:gd name="connsiteX2" fmla="*/ 9399 w 201734"/>
                <a:gd name="connsiteY2" fmla="*/ 0 h 136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1734" h="1364776">
                  <a:moveTo>
                    <a:pt x="77638" y="1364776"/>
                  </a:moveTo>
                  <a:cubicBezTo>
                    <a:pt x="144739" y="1123666"/>
                    <a:pt x="211840" y="882556"/>
                    <a:pt x="200467" y="655093"/>
                  </a:cubicBezTo>
                  <a:cubicBezTo>
                    <a:pt x="189094" y="427630"/>
                    <a:pt x="-49741" y="9098"/>
                    <a:pt x="939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1190445" y="4093962"/>
              <a:ext cx="1293963" cy="1064634"/>
            </a:xfrm>
            <a:custGeom>
              <a:avLst/>
              <a:gdLst>
                <a:gd name="connsiteX0" fmla="*/ 1293963 w 1293963"/>
                <a:gd name="connsiteY0" fmla="*/ 1064634 h 1064634"/>
                <a:gd name="connsiteX1" fmla="*/ 362310 w 1293963"/>
                <a:gd name="connsiteY1" fmla="*/ 710951 h 1064634"/>
                <a:gd name="connsiteX2" fmla="*/ 0 w 1293963"/>
                <a:gd name="connsiteY2" fmla="*/ 3585 h 106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963" h="1064634">
                  <a:moveTo>
                    <a:pt x="1293963" y="1064634"/>
                  </a:moveTo>
                  <a:cubicBezTo>
                    <a:pt x="935966" y="976213"/>
                    <a:pt x="577970" y="887792"/>
                    <a:pt x="362310" y="710951"/>
                  </a:cubicBezTo>
                  <a:cubicBezTo>
                    <a:pt x="146650" y="534110"/>
                    <a:pt x="24441" y="-51049"/>
                    <a:pt x="0" y="3585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702402" y="4093852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14983" y="3017500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132659" y="3702959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85680" y="4203386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72000" y="4069514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27831" y="4761509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1/</a:t>
              </a:r>
              <a:r>
                <a:rPr lang="en-US" dirty="0">
                  <a:solidFill>
                    <a:srgbClr val="00B050"/>
                  </a:solidFill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77541" y="3438574"/>
              <a:ext cx="571748" cy="415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2/</a:t>
              </a:r>
              <a:r>
                <a:rPr lang="en-US" dirty="0">
                  <a:solidFill>
                    <a:srgbClr val="00B050"/>
                  </a:solidFill>
                </a:rPr>
                <a:t>3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117334" y="2174916"/>
            <a:ext cx="15174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Flow/</a:t>
            </a:r>
            <a:r>
              <a:rPr lang="en-US" dirty="0">
                <a:solidFill>
                  <a:srgbClr val="00B050"/>
                </a:solidFill>
              </a:rPr>
              <a:t>Capacity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11668" y="5781424"/>
            <a:ext cx="19979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 in example above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05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26707</TotalTime>
  <Words>1709</Words>
  <Application>Microsoft Macintosh PowerPoint</Application>
  <PresentationFormat>Widescreen</PresentationFormat>
  <Paragraphs>685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Today’s Keywords</vt:lpstr>
      <vt:lpstr>CLRS Readings</vt:lpstr>
      <vt:lpstr>Homeworks</vt:lpstr>
      <vt:lpstr>Max Flow / Min Cut</vt:lpstr>
      <vt:lpstr>Flow Network</vt:lpstr>
      <vt:lpstr>Flow</vt:lpstr>
      <vt:lpstr>Max Flow</vt:lpstr>
      <vt:lpstr>Greedy doesn’t work</vt:lpstr>
      <vt:lpstr>Greedy doesn’t work</vt:lpstr>
      <vt:lpstr>Greedy doesn’t work</vt:lpstr>
      <vt:lpstr>Residual Graph G_f</vt:lpstr>
      <vt:lpstr>Residual Graphs Example</vt:lpstr>
      <vt:lpstr>Ford-Fulkerson</vt:lpstr>
      <vt:lpstr>Ford Fulkerson: example</vt:lpstr>
      <vt:lpstr>Ford Fulkerson: example</vt:lpstr>
      <vt:lpstr>Ford Fulkerson: example</vt:lpstr>
      <vt:lpstr>Ford Fulkerson: example</vt:lpstr>
      <vt:lpstr>Ford-Fulkerson: Run Time</vt:lpstr>
      <vt:lpstr>Why might we loop |f| times?</vt:lpstr>
      <vt:lpstr>Why might we loop |f| times?</vt:lpstr>
      <vt:lpstr>Why might we loop |f| times?</vt:lpstr>
      <vt:lpstr>Why might we loop |f| times?</vt:lpstr>
      <vt:lpstr>Can We Avoid this?</vt:lpstr>
      <vt:lpstr>Showing Correctness of Ford-Fulkerson</vt:lpstr>
      <vt:lpstr>Maxflow≤MinCut</vt:lpstr>
      <vt:lpstr>Maxflow/Mincut Theorem</vt:lpstr>
      <vt:lpstr>Example: Maxflow/Mincut</vt:lpstr>
      <vt:lpstr>Proof: Maxflow/Mincut Theorem</vt:lpstr>
      <vt:lpstr>Proof: Maxflow/Mincut Theorem</vt:lpstr>
      <vt:lpstr>Proof Summary</vt:lpstr>
      <vt:lpstr>Other Maxflow algorithms</vt:lpstr>
    </vt:vector>
  </TitlesOfParts>
  <Company>UVA SEAS Computer Science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Hott, John R (jh2jf)</cp:lastModifiedBy>
  <cp:revision>2806</cp:revision>
  <dcterms:created xsi:type="dcterms:W3CDTF">2017-08-21T20:54:06Z</dcterms:created>
  <dcterms:modified xsi:type="dcterms:W3CDTF">2018-11-20T02:36:18Z</dcterms:modified>
</cp:coreProperties>
</file>